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751" r:id="rId1"/>
    <p:sldMasterId id="2147483770" r:id="rId2"/>
  </p:sldMasterIdLst>
  <p:notesMasterIdLst>
    <p:notesMasterId r:id="rId16"/>
  </p:notesMasterIdLst>
  <p:handoutMasterIdLst>
    <p:handoutMasterId r:id="rId17"/>
  </p:handoutMasterIdLst>
  <p:sldIdLst>
    <p:sldId id="596" r:id="rId3"/>
    <p:sldId id="605" r:id="rId4"/>
    <p:sldId id="602" r:id="rId5"/>
    <p:sldId id="597" r:id="rId6"/>
    <p:sldId id="588" r:id="rId7"/>
    <p:sldId id="603" r:id="rId8"/>
    <p:sldId id="607" r:id="rId9"/>
    <p:sldId id="608" r:id="rId10"/>
    <p:sldId id="610" r:id="rId11"/>
    <p:sldId id="613" r:id="rId12"/>
    <p:sldId id="614" r:id="rId13"/>
    <p:sldId id="615" r:id="rId14"/>
    <p:sldId id="604" r:id="rId15"/>
  </p:sldIdLst>
  <p:sldSz cx="9906000" cy="6858000" type="A4"/>
  <p:notesSz cx="6735763" cy="9866313"/>
  <p:embeddedFontLst>
    <p:embeddedFont>
      <p:font typeface="Rix모던고딕 B" panose="02020603020101020101" pitchFamily="18" charset="-127"/>
      <p:regular r:id="rId18"/>
    </p:embeddedFont>
    <p:embeddedFont>
      <p:font typeface="나눔바른고딕" panose="020B0603020101020101" pitchFamily="50" charset="-127"/>
      <p:regular r:id="rId19"/>
      <p:bold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Rix모던고딕 EB" panose="02020603020101020101" pitchFamily="18" charset="-127"/>
      <p:regular r:id="rId23"/>
    </p:embeddedFont>
    <p:embeddedFont>
      <p:font typeface="Rix모던고딕 M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3" pos="172">
          <p15:clr>
            <a:srgbClr val="A4A3A4"/>
          </p15:clr>
        </p15:guide>
        <p15:guide id="4" pos="5864" userDrawn="1">
          <p15:clr>
            <a:srgbClr val="A4A3A4"/>
          </p15:clr>
        </p15:guide>
        <p15:guide id="5" pos="398" userDrawn="1">
          <p15:clr>
            <a:srgbClr val="A4A3A4"/>
          </p15:clr>
        </p15:guide>
        <p15:guide id="6" orient="horz" pos="550" userDrawn="1">
          <p15:clr>
            <a:srgbClr val="A4A3A4"/>
          </p15:clr>
        </p15:guide>
        <p15:guide id="8" orient="horz" pos="3884" userDrawn="1">
          <p15:clr>
            <a:srgbClr val="A4A3A4"/>
          </p15:clr>
        </p15:guide>
        <p15:guide id="9" orient="horz" pos="3974" userDrawn="1">
          <p15:clr>
            <a:srgbClr val="A4A3A4"/>
          </p15:clr>
        </p15:guide>
        <p15:guide id="10" orient="horz" pos="3453" userDrawn="1">
          <p15:clr>
            <a:srgbClr val="A4A3A4"/>
          </p15:clr>
        </p15:guide>
        <p15:guide id="11" orient="horz" pos="731" userDrawn="1">
          <p15:clr>
            <a:srgbClr val="A4A3A4"/>
          </p15:clr>
        </p15:guide>
        <p15:guide id="12" pos="217">
          <p15:clr>
            <a:srgbClr val="A4A3A4"/>
          </p15:clr>
        </p15:guide>
        <p15:guide id="13" pos="6046" userDrawn="1">
          <p15:clr>
            <a:srgbClr val="A4A3A4"/>
          </p15:clr>
        </p15:guide>
        <p15:guide id="14" pos="1374" userDrawn="1">
          <p15:clr>
            <a:srgbClr val="A4A3A4"/>
          </p15:clr>
        </p15:guide>
        <p15:guide id="15" pos="20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2E9"/>
    <a:srgbClr val="08519D"/>
    <a:srgbClr val="13356C"/>
    <a:srgbClr val="2FC2D1"/>
    <a:srgbClr val="F4F4F4"/>
    <a:srgbClr val="DEDEDE"/>
    <a:srgbClr val="26879E"/>
    <a:srgbClr val="33CCFF"/>
    <a:srgbClr val="30CA8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41" autoAdjust="0"/>
    <p:restoredTop sz="86414" autoAdjust="0"/>
  </p:normalViewPr>
  <p:slideViewPr>
    <p:cSldViewPr>
      <p:cViewPr varScale="1">
        <p:scale>
          <a:sx n="97" d="100"/>
          <a:sy n="97" d="100"/>
        </p:scale>
        <p:origin x="1266" y="78"/>
      </p:cViewPr>
      <p:guideLst>
        <p:guide orient="horz" pos="232"/>
        <p:guide pos="172"/>
        <p:guide pos="5864"/>
        <p:guide pos="398"/>
        <p:guide orient="horz" pos="550"/>
        <p:guide orient="horz" pos="3884"/>
        <p:guide orient="horz" pos="3974"/>
        <p:guide orient="horz" pos="3453"/>
        <p:guide orient="horz" pos="731"/>
        <p:guide pos="217"/>
        <p:guide pos="6046"/>
        <p:guide pos="1374"/>
        <p:guide pos="207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668"/>
    </p:cViewPr>
  </p:sorterViewPr>
  <p:notesViewPr>
    <p:cSldViewPr showGuides="1">
      <p:cViewPr varScale="1">
        <p:scale>
          <a:sx n="82" d="100"/>
          <a:sy n="82" d="100"/>
        </p:scale>
        <p:origin x="3906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054096220742699"/>
          <c:y val="0.2655583063567501"/>
          <c:w val="0.47047244749864842"/>
          <c:h val="0.6959515236008008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8519D"/>
            </a:solidFill>
          </c:spPr>
          <c:dPt>
            <c:idx val="0"/>
            <c:bubble3D val="0"/>
            <c:spPr>
              <a:solidFill>
                <a:srgbClr val="08519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C-463F-99F1-099AA74D8DA5}"/>
              </c:ext>
            </c:extLst>
          </c:dPt>
          <c:dPt>
            <c:idx val="1"/>
            <c:bubble3D val="0"/>
            <c:spPr>
              <a:solidFill>
                <a:srgbClr val="10B2E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51-4930-B1BA-A8D584D9827B}"/>
              </c:ext>
            </c:extLst>
          </c:dPt>
          <c:dPt>
            <c:idx val="2"/>
            <c:bubble3D val="0"/>
            <c:spPr>
              <a:solidFill>
                <a:srgbClr val="2FC2D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951-4930-B1BA-A8D584D9827B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51-4930-B1BA-A8D584D9827B}"/>
              </c:ext>
            </c:extLst>
          </c:dPt>
          <c:cat>
            <c:strRef>
              <c:f>Sheet1!$A$2:$A$5</c:f>
              <c:strCache>
                <c:ptCount val="4"/>
                <c:pt idx="0">
                  <c:v>C02</c:v>
                </c:pt>
                <c:pt idx="1">
                  <c:v>C01</c:v>
                </c:pt>
                <c:pt idx="2">
                  <c:v>A01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107738</c:v>
                </c:pt>
                <c:pt idx="1">
                  <c:v>2031</c:v>
                </c:pt>
                <c:pt idx="2">
                  <c:v>1524</c:v>
                </c:pt>
                <c:pt idx="3">
                  <c:v>7644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51-4930-B1BA-A8D584D982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0.56565</cdr:x>
      <cdr:y>0.43862</cdr:y>
    </cdr:from>
    <cdr:to>
      <cdr:x>0.64995</cdr:x>
      <cdr:y>0.56138</cdr:y>
    </cdr:to>
    <cdr:sp macro="" textlink="">
      <cdr:nvSpPr>
        <cdr:cNvPr id="2" name="Freeform 16"/>
        <cdr:cNvSpPr>
          <a:spLocks xmlns:a="http://schemas.openxmlformats.org/drawingml/2006/main" noEditPoints="1"/>
        </cdr:cNvSpPr>
      </cdr:nvSpPr>
      <cdr:spPr bwMode="auto">
        <a:xfrm xmlns:a="http://schemas.openxmlformats.org/drawingml/2006/main">
          <a:off x="2208686" y="1157799"/>
          <a:ext cx="329194" cy="324036"/>
        </a:xfrm>
        <a:custGeom xmlns:a="http://schemas.openxmlformats.org/drawingml/2006/main">
          <a:avLst/>
          <a:gdLst>
            <a:gd name="T0" fmla="*/ 101 w 202"/>
            <a:gd name="T1" fmla="*/ 0 h 182"/>
            <a:gd name="T2" fmla="*/ 0 w 202"/>
            <a:gd name="T3" fmla="*/ 71 h 182"/>
            <a:gd name="T4" fmla="*/ 79 w 202"/>
            <a:gd name="T5" fmla="*/ 140 h 182"/>
            <a:gd name="T6" fmla="*/ 46 w 202"/>
            <a:gd name="T7" fmla="*/ 181 h 182"/>
            <a:gd name="T8" fmla="*/ 114 w 202"/>
            <a:gd name="T9" fmla="*/ 141 h 182"/>
            <a:gd name="T10" fmla="*/ 202 w 202"/>
            <a:gd name="T11" fmla="*/ 71 h 182"/>
            <a:gd name="T12" fmla="*/ 101 w 202"/>
            <a:gd name="T13" fmla="*/ 0 h 182"/>
            <a:gd name="T14" fmla="*/ 88 w 202"/>
            <a:gd name="T15" fmla="*/ 78 h 182"/>
            <a:gd name="T16" fmla="*/ 71 w 202"/>
            <a:gd name="T17" fmla="*/ 109 h 182"/>
            <a:gd name="T18" fmla="*/ 64 w 202"/>
            <a:gd name="T19" fmla="*/ 105 h 182"/>
            <a:gd name="T20" fmla="*/ 75 w 202"/>
            <a:gd name="T21" fmla="*/ 78 h 182"/>
            <a:gd name="T22" fmla="*/ 51 w 202"/>
            <a:gd name="T23" fmla="*/ 78 h 182"/>
            <a:gd name="T24" fmla="*/ 51 w 202"/>
            <a:gd name="T25" fmla="*/ 41 h 182"/>
            <a:gd name="T26" fmla="*/ 88 w 202"/>
            <a:gd name="T27" fmla="*/ 41 h 182"/>
            <a:gd name="T28" fmla="*/ 88 w 202"/>
            <a:gd name="T29" fmla="*/ 78 h 182"/>
            <a:gd name="T30" fmla="*/ 153 w 202"/>
            <a:gd name="T31" fmla="*/ 78 h 182"/>
            <a:gd name="T32" fmla="*/ 137 w 202"/>
            <a:gd name="T33" fmla="*/ 109 h 182"/>
            <a:gd name="T34" fmla="*/ 130 w 202"/>
            <a:gd name="T35" fmla="*/ 105 h 182"/>
            <a:gd name="T36" fmla="*/ 140 w 202"/>
            <a:gd name="T37" fmla="*/ 78 h 182"/>
            <a:gd name="T38" fmla="*/ 117 w 202"/>
            <a:gd name="T39" fmla="*/ 78 h 182"/>
            <a:gd name="T40" fmla="*/ 117 w 202"/>
            <a:gd name="T41" fmla="*/ 41 h 182"/>
            <a:gd name="T42" fmla="*/ 153 w 202"/>
            <a:gd name="T43" fmla="*/ 41 h 182"/>
            <a:gd name="T44" fmla="*/ 153 w 202"/>
            <a:gd name="T45" fmla="*/ 78 h 182"/>
          </a:gdLst>
          <a:ahLst/>
          <a:cxnLst>
            <a:cxn ang="0">
              <a:pos x="T0" y="T1"/>
            </a:cxn>
            <a:cxn ang="0">
              <a:pos x="T2" y="T3"/>
            </a:cxn>
            <a:cxn ang="0">
              <a:pos x="T4" y="T5"/>
            </a:cxn>
            <a:cxn ang="0">
              <a:pos x="T6" y="T7"/>
            </a:cxn>
            <a:cxn ang="0">
              <a:pos x="T8" y="T9"/>
            </a:cxn>
            <a:cxn ang="0">
              <a:pos x="T10" y="T11"/>
            </a:cxn>
            <a:cxn ang="0">
              <a:pos x="T12" y="T13"/>
            </a:cxn>
            <a:cxn ang="0">
              <a:pos x="T14" y="T15"/>
            </a:cxn>
            <a:cxn ang="0">
              <a:pos x="T16" y="T17"/>
            </a:cxn>
            <a:cxn ang="0">
              <a:pos x="T18" y="T19"/>
            </a:cxn>
            <a:cxn ang="0">
              <a:pos x="T20" y="T21"/>
            </a:cxn>
            <a:cxn ang="0">
              <a:pos x="T22" y="T23"/>
            </a:cxn>
            <a:cxn ang="0">
              <a:pos x="T24" y="T25"/>
            </a:cxn>
            <a:cxn ang="0">
              <a:pos x="T26" y="T27"/>
            </a:cxn>
            <a:cxn ang="0">
              <a:pos x="T28" y="T29"/>
            </a:cxn>
            <a:cxn ang="0">
              <a:pos x="T30" y="T31"/>
            </a:cxn>
            <a:cxn ang="0">
              <a:pos x="T32" y="T33"/>
            </a:cxn>
            <a:cxn ang="0">
              <a:pos x="T34" y="T35"/>
            </a:cxn>
            <a:cxn ang="0">
              <a:pos x="T36" y="T37"/>
            </a:cxn>
            <a:cxn ang="0">
              <a:pos x="T38" y="T39"/>
            </a:cxn>
            <a:cxn ang="0">
              <a:pos x="T40" y="T41"/>
            </a:cxn>
            <a:cxn ang="0">
              <a:pos x="T42" y="T43"/>
            </a:cxn>
            <a:cxn ang="0">
              <a:pos x="T44" y="T45"/>
            </a:cxn>
          </a:cxnLst>
          <a:rect l="0" t="0" r="r" b="b"/>
          <a:pathLst>
            <a:path w="202" h="182">
              <a:moveTo>
                <a:pt x="101" y="0"/>
              </a:moveTo>
              <a:cubicBezTo>
                <a:pt x="45" y="0"/>
                <a:pt x="0" y="32"/>
                <a:pt x="0" y="71"/>
              </a:cubicBezTo>
              <a:cubicBezTo>
                <a:pt x="0" y="104"/>
                <a:pt x="34" y="133"/>
                <a:pt x="79" y="140"/>
              </a:cubicBezTo>
              <a:cubicBezTo>
                <a:pt x="77" y="153"/>
                <a:pt x="70" y="172"/>
                <a:pt x="46" y="181"/>
              </a:cubicBezTo>
              <a:cubicBezTo>
                <a:pt x="46" y="181"/>
                <a:pt x="101" y="182"/>
                <a:pt x="114" y="141"/>
              </a:cubicBezTo>
              <a:cubicBezTo>
                <a:pt x="164" y="136"/>
                <a:pt x="202" y="107"/>
                <a:pt x="202" y="71"/>
              </a:cubicBezTo>
              <a:cubicBezTo>
                <a:pt x="202" y="32"/>
                <a:pt x="157" y="0"/>
                <a:pt x="101" y="0"/>
              </a:cubicBezTo>
              <a:close/>
              <a:moveTo>
                <a:pt x="88" y="78"/>
              </a:moveTo>
              <a:cubicBezTo>
                <a:pt x="88" y="97"/>
                <a:pt x="71" y="109"/>
                <a:pt x="71" y="109"/>
              </a:cubicBezTo>
              <a:cubicBezTo>
                <a:pt x="64" y="105"/>
                <a:pt x="64" y="105"/>
                <a:pt x="64" y="105"/>
              </a:cubicBezTo>
              <a:cubicBezTo>
                <a:pt x="76" y="94"/>
                <a:pt x="75" y="78"/>
                <a:pt x="75" y="78"/>
              </a:cubicBezTo>
              <a:cubicBezTo>
                <a:pt x="51" y="78"/>
                <a:pt x="51" y="78"/>
                <a:pt x="51" y="78"/>
              </a:cubicBezTo>
              <a:cubicBezTo>
                <a:pt x="51" y="41"/>
                <a:pt x="51" y="41"/>
                <a:pt x="51" y="41"/>
              </a:cubicBezTo>
              <a:cubicBezTo>
                <a:pt x="88" y="41"/>
                <a:pt x="88" y="41"/>
                <a:pt x="88" y="41"/>
              </a:cubicBezTo>
              <a:lnTo>
                <a:pt x="88" y="78"/>
              </a:lnTo>
              <a:close/>
              <a:moveTo>
                <a:pt x="153" y="78"/>
              </a:moveTo>
              <a:cubicBezTo>
                <a:pt x="153" y="97"/>
                <a:pt x="137" y="109"/>
                <a:pt x="137" y="109"/>
              </a:cubicBezTo>
              <a:cubicBezTo>
                <a:pt x="130" y="105"/>
                <a:pt x="130" y="105"/>
                <a:pt x="130" y="105"/>
              </a:cubicBezTo>
              <a:cubicBezTo>
                <a:pt x="142" y="94"/>
                <a:pt x="140" y="78"/>
                <a:pt x="140" y="78"/>
              </a:cubicBezTo>
              <a:cubicBezTo>
                <a:pt x="117" y="78"/>
                <a:pt x="117" y="78"/>
                <a:pt x="117" y="78"/>
              </a:cubicBezTo>
              <a:cubicBezTo>
                <a:pt x="117" y="41"/>
                <a:pt x="117" y="41"/>
                <a:pt x="117" y="41"/>
              </a:cubicBezTo>
              <a:cubicBezTo>
                <a:pt x="153" y="41"/>
                <a:pt x="153" y="41"/>
                <a:pt x="153" y="41"/>
              </a:cubicBezTo>
              <a:lnTo>
                <a:pt x="153" y="78"/>
              </a:lnTo>
              <a:close/>
            </a:path>
          </a:pathLst>
        </a:custGeom>
        <a:solidFill xmlns:a="http://schemas.openxmlformats.org/drawingml/2006/main">
          <a:schemeClr val="bg1">
            <a:lumMod val="85000"/>
          </a:schemeClr>
        </a:solidFill>
        <a:ln xmlns:a="http://schemas.openxmlformats.org/drawingml/2006/main">
          <a:noFill/>
        </a:ln>
        <a:extLst xmlns:a="http://schemas.openxmlformats.org/drawingml/2006/main"/>
      </cdr:spPr>
      <cdr:txBody>
        <a:bodyPr xmlns:a="http://schemas.openxmlformats.org/drawingml/2006/main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 altLang="en-US"/>
        </a:p>
      </cdr:txBody>
    </cdr:sp>
  </cdr:relSizeAnchor>
  <cdr:relSizeAnchor xmlns:cdr="http://schemas.openxmlformats.org/drawingml/2006/chartDrawing">
    <cdr:from>
      <cdr:x>0.46448</cdr:x>
      <cdr:y>0.51362</cdr:y>
    </cdr:from>
    <cdr:to>
      <cdr:x>0.58739</cdr:x>
      <cdr:y>0.67744</cdr:y>
    </cdr:to>
    <cdr:sp macro="" textlink="">
      <cdr:nvSpPr>
        <cdr:cNvPr id="3" name="Freeform 58"/>
        <cdr:cNvSpPr>
          <a:spLocks xmlns:a="http://schemas.openxmlformats.org/drawingml/2006/main"/>
        </cdr:cNvSpPr>
      </cdr:nvSpPr>
      <cdr:spPr bwMode="auto">
        <a:xfrm xmlns:a="http://schemas.openxmlformats.org/drawingml/2006/main">
          <a:off x="1813656" y="1355774"/>
          <a:ext cx="479937" cy="432408"/>
        </a:xfrm>
        <a:custGeom xmlns:a="http://schemas.openxmlformats.org/drawingml/2006/main">
          <a:avLst/>
          <a:gdLst>
            <a:gd name="T0" fmla="*/ 114 w 262"/>
            <a:gd name="T1" fmla="*/ 212 h 263"/>
            <a:gd name="T2" fmla="*/ 114 w 262"/>
            <a:gd name="T3" fmla="*/ 212 h 263"/>
            <a:gd name="T4" fmla="*/ 92 w 262"/>
            <a:gd name="T5" fmla="*/ 229 h 263"/>
            <a:gd name="T6" fmla="*/ 90 w 262"/>
            <a:gd name="T7" fmla="*/ 232 h 263"/>
            <a:gd name="T8" fmla="*/ 90 w 262"/>
            <a:gd name="T9" fmla="*/ 260 h 263"/>
            <a:gd name="T10" fmla="*/ 92 w 262"/>
            <a:gd name="T11" fmla="*/ 261 h 263"/>
            <a:gd name="T12" fmla="*/ 128 w 262"/>
            <a:gd name="T13" fmla="*/ 244 h 263"/>
            <a:gd name="T14" fmla="*/ 132 w 262"/>
            <a:gd name="T15" fmla="*/ 244 h 263"/>
            <a:gd name="T16" fmla="*/ 171 w 262"/>
            <a:gd name="T17" fmla="*/ 262 h 263"/>
            <a:gd name="T18" fmla="*/ 172 w 262"/>
            <a:gd name="T19" fmla="*/ 261 h 263"/>
            <a:gd name="T20" fmla="*/ 172 w 262"/>
            <a:gd name="T21" fmla="*/ 233 h 263"/>
            <a:gd name="T22" fmla="*/ 171 w 262"/>
            <a:gd name="T23" fmla="*/ 230 h 263"/>
            <a:gd name="T24" fmla="*/ 147 w 262"/>
            <a:gd name="T25" fmla="*/ 212 h 263"/>
            <a:gd name="T26" fmla="*/ 147 w 262"/>
            <a:gd name="T27" fmla="*/ 212 h 263"/>
            <a:gd name="T28" fmla="*/ 147 w 262"/>
            <a:gd name="T29" fmla="*/ 212 h 263"/>
            <a:gd name="T30" fmla="*/ 149 w 262"/>
            <a:gd name="T31" fmla="*/ 146 h 263"/>
            <a:gd name="T32" fmla="*/ 260 w 262"/>
            <a:gd name="T33" fmla="*/ 181 h 263"/>
            <a:gd name="T34" fmla="*/ 262 w 262"/>
            <a:gd name="T35" fmla="*/ 179 h 263"/>
            <a:gd name="T36" fmla="*/ 262 w 262"/>
            <a:gd name="T37" fmla="*/ 153 h 263"/>
            <a:gd name="T38" fmla="*/ 260 w 262"/>
            <a:gd name="T39" fmla="*/ 150 h 263"/>
            <a:gd name="T40" fmla="*/ 152 w 262"/>
            <a:gd name="T41" fmla="*/ 84 h 263"/>
            <a:gd name="T42" fmla="*/ 154 w 262"/>
            <a:gd name="T43" fmla="*/ 29 h 263"/>
            <a:gd name="T44" fmla="*/ 131 w 262"/>
            <a:gd name="T45" fmla="*/ 0 h 263"/>
            <a:gd name="T46" fmla="*/ 108 w 262"/>
            <a:gd name="T47" fmla="*/ 29 h 263"/>
            <a:gd name="T48" fmla="*/ 110 w 262"/>
            <a:gd name="T49" fmla="*/ 84 h 263"/>
            <a:gd name="T50" fmla="*/ 2 w 262"/>
            <a:gd name="T51" fmla="*/ 150 h 263"/>
            <a:gd name="T52" fmla="*/ 0 w 262"/>
            <a:gd name="T53" fmla="*/ 153 h 263"/>
            <a:gd name="T54" fmla="*/ 0 w 262"/>
            <a:gd name="T55" fmla="*/ 179 h 263"/>
            <a:gd name="T56" fmla="*/ 2 w 262"/>
            <a:gd name="T57" fmla="*/ 181 h 263"/>
            <a:gd name="T58" fmla="*/ 112 w 262"/>
            <a:gd name="T59" fmla="*/ 146 h 263"/>
            <a:gd name="T60" fmla="*/ 114 w 262"/>
            <a:gd name="T61" fmla="*/ 212 h 263"/>
          </a:gdLst>
          <a:ahLst/>
          <a:cxnLst>
            <a:cxn ang="0">
              <a:pos x="T0" y="T1"/>
            </a:cxn>
            <a:cxn ang="0">
              <a:pos x="T2" y="T3"/>
            </a:cxn>
            <a:cxn ang="0">
              <a:pos x="T4" y="T5"/>
            </a:cxn>
            <a:cxn ang="0">
              <a:pos x="T6" y="T7"/>
            </a:cxn>
            <a:cxn ang="0">
              <a:pos x="T8" y="T9"/>
            </a:cxn>
            <a:cxn ang="0">
              <a:pos x="T10" y="T11"/>
            </a:cxn>
            <a:cxn ang="0">
              <a:pos x="T12" y="T13"/>
            </a:cxn>
            <a:cxn ang="0">
              <a:pos x="T14" y="T15"/>
            </a:cxn>
            <a:cxn ang="0">
              <a:pos x="T16" y="T17"/>
            </a:cxn>
            <a:cxn ang="0">
              <a:pos x="T18" y="T19"/>
            </a:cxn>
            <a:cxn ang="0">
              <a:pos x="T20" y="T21"/>
            </a:cxn>
            <a:cxn ang="0">
              <a:pos x="T22" y="T23"/>
            </a:cxn>
            <a:cxn ang="0">
              <a:pos x="T24" y="T25"/>
            </a:cxn>
            <a:cxn ang="0">
              <a:pos x="T26" y="T27"/>
            </a:cxn>
            <a:cxn ang="0">
              <a:pos x="T28" y="T29"/>
            </a:cxn>
            <a:cxn ang="0">
              <a:pos x="T30" y="T31"/>
            </a:cxn>
            <a:cxn ang="0">
              <a:pos x="T32" y="T33"/>
            </a:cxn>
            <a:cxn ang="0">
              <a:pos x="T34" y="T35"/>
            </a:cxn>
            <a:cxn ang="0">
              <a:pos x="T36" y="T37"/>
            </a:cxn>
            <a:cxn ang="0">
              <a:pos x="T38" y="T39"/>
            </a:cxn>
            <a:cxn ang="0">
              <a:pos x="T40" y="T41"/>
            </a:cxn>
            <a:cxn ang="0">
              <a:pos x="T42" y="T43"/>
            </a:cxn>
            <a:cxn ang="0">
              <a:pos x="T44" y="T45"/>
            </a:cxn>
            <a:cxn ang="0">
              <a:pos x="T46" y="T47"/>
            </a:cxn>
            <a:cxn ang="0">
              <a:pos x="T48" y="T49"/>
            </a:cxn>
            <a:cxn ang="0">
              <a:pos x="T50" y="T51"/>
            </a:cxn>
            <a:cxn ang="0">
              <a:pos x="T52" y="T53"/>
            </a:cxn>
            <a:cxn ang="0">
              <a:pos x="T54" y="T55"/>
            </a:cxn>
            <a:cxn ang="0">
              <a:pos x="T56" y="T57"/>
            </a:cxn>
            <a:cxn ang="0">
              <a:pos x="T58" y="T59"/>
            </a:cxn>
            <a:cxn ang="0">
              <a:pos x="T60" y="T61"/>
            </a:cxn>
          </a:cxnLst>
          <a:rect l="0" t="0" r="r" b="b"/>
          <a:pathLst>
            <a:path w="262" h="263">
              <a:moveTo>
                <a:pt x="114" y="212"/>
              </a:moveTo>
              <a:cubicBezTo>
                <a:pt x="114" y="212"/>
                <a:pt x="114" y="212"/>
                <a:pt x="114" y="212"/>
              </a:cubicBezTo>
              <a:cubicBezTo>
                <a:pt x="92" y="229"/>
                <a:pt x="92" y="229"/>
                <a:pt x="92" y="229"/>
              </a:cubicBezTo>
              <a:cubicBezTo>
                <a:pt x="91" y="229"/>
                <a:pt x="90" y="231"/>
                <a:pt x="90" y="232"/>
              </a:cubicBezTo>
              <a:cubicBezTo>
                <a:pt x="90" y="260"/>
                <a:pt x="90" y="260"/>
                <a:pt x="90" y="260"/>
              </a:cubicBezTo>
              <a:cubicBezTo>
                <a:pt x="90" y="261"/>
                <a:pt x="91" y="262"/>
                <a:pt x="92" y="261"/>
              </a:cubicBezTo>
              <a:cubicBezTo>
                <a:pt x="128" y="244"/>
                <a:pt x="128" y="244"/>
                <a:pt x="128" y="244"/>
              </a:cubicBezTo>
              <a:cubicBezTo>
                <a:pt x="129" y="243"/>
                <a:pt x="130" y="243"/>
                <a:pt x="132" y="244"/>
              </a:cubicBezTo>
              <a:cubicBezTo>
                <a:pt x="171" y="262"/>
                <a:pt x="171" y="262"/>
                <a:pt x="171" y="262"/>
              </a:cubicBezTo>
              <a:cubicBezTo>
                <a:pt x="171" y="263"/>
                <a:pt x="172" y="262"/>
                <a:pt x="172" y="261"/>
              </a:cubicBezTo>
              <a:cubicBezTo>
                <a:pt x="172" y="233"/>
                <a:pt x="172" y="233"/>
                <a:pt x="172" y="233"/>
              </a:cubicBezTo>
              <a:cubicBezTo>
                <a:pt x="172" y="232"/>
                <a:pt x="171" y="230"/>
                <a:pt x="171" y="230"/>
              </a:cubicBezTo>
              <a:cubicBezTo>
                <a:pt x="147" y="212"/>
                <a:pt x="147" y="212"/>
                <a:pt x="147" y="212"/>
              </a:cubicBezTo>
              <a:cubicBezTo>
                <a:pt x="147" y="212"/>
                <a:pt x="147" y="212"/>
                <a:pt x="147" y="212"/>
              </a:cubicBezTo>
              <a:cubicBezTo>
                <a:pt x="147" y="212"/>
                <a:pt x="147" y="212"/>
                <a:pt x="147" y="212"/>
              </a:cubicBezTo>
              <a:cubicBezTo>
                <a:pt x="149" y="146"/>
                <a:pt x="149" y="146"/>
                <a:pt x="149" y="146"/>
              </a:cubicBezTo>
              <a:cubicBezTo>
                <a:pt x="260" y="181"/>
                <a:pt x="260" y="181"/>
                <a:pt x="260" y="181"/>
              </a:cubicBezTo>
              <a:cubicBezTo>
                <a:pt x="261" y="181"/>
                <a:pt x="262" y="180"/>
                <a:pt x="262" y="179"/>
              </a:cubicBezTo>
              <a:cubicBezTo>
                <a:pt x="262" y="153"/>
                <a:pt x="262" y="153"/>
                <a:pt x="262" y="153"/>
              </a:cubicBezTo>
              <a:cubicBezTo>
                <a:pt x="262" y="152"/>
                <a:pt x="261" y="151"/>
                <a:pt x="260" y="150"/>
              </a:cubicBezTo>
              <a:cubicBezTo>
                <a:pt x="152" y="84"/>
                <a:pt x="152" y="84"/>
                <a:pt x="152" y="84"/>
              </a:cubicBezTo>
              <a:cubicBezTo>
                <a:pt x="154" y="29"/>
                <a:pt x="154" y="29"/>
                <a:pt x="154" y="29"/>
              </a:cubicBezTo>
              <a:cubicBezTo>
                <a:pt x="154" y="13"/>
                <a:pt x="143" y="0"/>
                <a:pt x="131" y="0"/>
              </a:cubicBezTo>
              <a:cubicBezTo>
                <a:pt x="118" y="0"/>
                <a:pt x="108" y="13"/>
                <a:pt x="108" y="29"/>
              </a:cubicBezTo>
              <a:cubicBezTo>
                <a:pt x="110" y="84"/>
                <a:pt x="110" y="84"/>
                <a:pt x="110" y="84"/>
              </a:cubicBezTo>
              <a:cubicBezTo>
                <a:pt x="2" y="150"/>
                <a:pt x="2" y="150"/>
                <a:pt x="2" y="150"/>
              </a:cubicBezTo>
              <a:cubicBezTo>
                <a:pt x="1" y="151"/>
                <a:pt x="0" y="152"/>
                <a:pt x="0" y="153"/>
              </a:cubicBezTo>
              <a:cubicBezTo>
                <a:pt x="0" y="179"/>
                <a:pt x="0" y="179"/>
                <a:pt x="0" y="179"/>
              </a:cubicBezTo>
              <a:cubicBezTo>
                <a:pt x="0" y="180"/>
                <a:pt x="1" y="181"/>
                <a:pt x="2" y="181"/>
              </a:cubicBezTo>
              <a:cubicBezTo>
                <a:pt x="112" y="146"/>
                <a:pt x="112" y="146"/>
                <a:pt x="112" y="146"/>
              </a:cubicBezTo>
              <a:lnTo>
                <a:pt x="114" y="212"/>
              </a:lnTo>
              <a:close/>
            </a:path>
          </a:pathLst>
        </a:custGeom>
        <a:solidFill xmlns:a="http://schemas.openxmlformats.org/drawingml/2006/main">
          <a:schemeClr val="bg1">
            <a:lumMod val="85000"/>
          </a:schemeClr>
        </a:solidFill>
        <a:ln xmlns:a="http://schemas.openxmlformats.org/drawingml/2006/main">
          <a:noFill/>
        </a:ln>
      </cdr:spPr>
      <cdr:txBody>
        <a:bodyPr xmlns:a="http://schemas.openxmlformats.org/drawingml/2006/main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 altLang="en-US"/>
        </a:p>
      </cdr:txBody>
    </cdr:sp>
  </cdr:relSizeAnchor>
  <cdr:relSizeAnchor xmlns:cdr="http://schemas.openxmlformats.org/drawingml/2006/chartDrawing">
    <cdr:from>
      <cdr:x>0.31563</cdr:x>
      <cdr:y>0.31428</cdr:y>
    </cdr:from>
    <cdr:to>
      <cdr:x>0.41212</cdr:x>
      <cdr:y>0.31428</cdr:y>
    </cdr:to>
    <cdr:cxnSp macro="">
      <cdr:nvCxnSpPr>
        <cdr:cNvPr id="8" name="직선 연결선 7"/>
        <cdr:cNvCxnSpPr/>
      </cdr:nvCxnSpPr>
      <cdr:spPr>
        <a:xfrm xmlns:a="http://schemas.openxmlformats.org/drawingml/2006/main" flipH="1">
          <a:off x="1230555" y="829591"/>
          <a:ext cx="376200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10B2E9"/>
          </a:solidFill>
          <a:tailEnd type="oval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0.44399</cdr:x>
      <cdr:y>0.74982</cdr:y>
    </cdr:from>
    <cdr:to>
      <cdr:x>0.63251</cdr:x>
      <cdr:y>0.85476</cdr:y>
    </cdr:to>
    <cdr:sp macro="" textlink="">
      <cdr:nvSpPr>
        <cdr:cNvPr id="9" name="TextBox 65"/>
        <cdr:cNvSpPr txBox="1"/>
      </cdr:nvSpPr>
      <cdr:spPr>
        <a:xfrm xmlns:a="http://schemas.openxmlformats.org/drawingml/2006/main">
          <a:off x="1733653" y="1979251"/>
          <a:ext cx="736100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200" b="1" dirty="0" err="1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rPr>
            <a:t>지연사유</a:t>
          </a:r>
          <a:endParaRPr lang="en-US" altLang="ko-KR" sz="1200" b="1" dirty="0">
            <a:ln>
              <a:solidFill>
                <a:schemeClr val="tx1">
                  <a:alpha val="0"/>
                </a:schemeClr>
              </a:solidFill>
            </a:ln>
            <a:solidFill>
              <a:schemeClr val="tx1">
                <a:lumMod val="50000"/>
                <a:lumOff val="50000"/>
              </a:schemeClr>
            </a:solidFill>
            <a:latin typeface="Arial" panose="020B0604020202020204" pitchFamily="34" charset="0"/>
            <a:ea typeface="나눔바른고딕" panose="020B0603020101020101" pitchFamily="50" charset="-127"/>
            <a:cs typeface="Arial" panose="020B0604020202020204" pitchFamily="34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148" cy="494822"/>
          </a:xfrm>
          <a:prstGeom prst="rect">
            <a:avLst/>
          </a:prstGeom>
        </p:spPr>
        <p:txBody>
          <a:bodyPr vert="horz" lIns="91339" tIns="45670" rIns="91339" bIns="4567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030" y="0"/>
            <a:ext cx="2919148" cy="494822"/>
          </a:xfrm>
          <a:prstGeom prst="rect">
            <a:avLst/>
          </a:prstGeom>
        </p:spPr>
        <p:txBody>
          <a:bodyPr vert="horz" lIns="91339" tIns="45670" rIns="91339" bIns="45670" rtlCol="0"/>
          <a:lstStyle>
            <a:lvl1pPr algn="r">
              <a:defRPr sz="1200"/>
            </a:lvl1pPr>
          </a:lstStyle>
          <a:p>
            <a:fld id="{83A8621D-416D-4804-BD4A-F619EDEC7D0A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491"/>
            <a:ext cx="2919148" cy="494822"/>
          </a:xfrm>
          <a:prstGeom prst="rect">
            <a:avLst/>
          </a:prstGeom>
        </p:spPr>
        <p:txBody>
          <a:bodyPr vert="horz" lIns="91339" tIns="45670" rIns="91339" bIns="4567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030" y="9371491"/>
            <a:ext cx="2919148" cy="494822"/>
          </a:xfrm>
          <a:prstGeom prst="rect">
            <a:avLst/>
          </a:prstGeom>
        </p:spPr>
        <p:txBody>
          <a:bodyPr vert="horz" lIns="91339" tIns="45670" rIns="91339" bIns="45670" rtlCol="0" anchor="b"/>
          <a:lstStyle>
            <a:lvl1pPr algn="r">
              <a:defRPr sz="1200"/>
            </a:lvl1pPr>
          </a:lstStyle>
          <a:p>
            <a:fld id="{4C0EADA6-C651-4EA1-99BF-A4B7D25BA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052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622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64" tIns="45382" rIns="90764" bIns="4538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5572" y="0"/>
            <a:ext cx="2918622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64" tIns="45382" rIns="90764" bIns="4538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5ACC0265-9C5C-4721-95FD-DC6FD994793C}" type="datetimeFigureOut">
              <a:rPr lang="ko-KR" altLang="en-US"/>
              <a:pPr>
                <a:defRPr/>
              </a:pPr>
              <a:t>2019-07-16</a:t>
            </a:fld>
            <a:endParaRPr lang="en-US" altLang="ko-KR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6913" y="741363"/>
            <a:ext cx="5341937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891" y="4686499"/>
            <a:ext cx="5387982" cy="443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64" tIns="45382" rIns="90764" bIns="453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1417"/>
            <a:ext cx="2918622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64" tIns="45382" rIns="90764" bIns="4538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5572" y="9371417"/>
            <a:ext cx="2918622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64" tIns="45382" rIns="90764" bIns="4538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D8A156A-29DF-4C79-B926-6F6CCCB9200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35872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C66919-E2EA-4F82-9D5B-30CEECF471D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2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34216-DC7F-4B75-A928-08620E2F66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74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A156A-29DF-4C79-B926-6F6CCCB9200E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0046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A156A-29DF-4C79-B926-6F6CCCB9200E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003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A156A-29DF-4C79-B926-6F6CCCB9200E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2591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A156A-29DF-4C79-B926-6F6CCCB9200E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9038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A156A-29DF-4C79-B926-6F6CCCB9200E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697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A156A-29DF-4C79-B926-6F6CCCB9200E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22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A156A-29DF-4C79-B926-6F6CCCB9200E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660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8A156A-29DF-4C79-B926-6F6CCCB9200E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9069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766008" y="6454024"/>
            <a:ext cx="344966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>
              <a:lnSpc>
                <a:spcPts val="1200"/>
              </a:lnSpc>
            </a:pPr>
            <a:fld id="{3E58A427-5370-42AF-B38A-168B4EA1B977}" type="slidenum">
              <a:rPr lang="ko-KR" altLang="en-US" sz="900" kern="1200" spc="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pPr marL="0" algn="ctr" defTabSz="914400" rtl="0" eaLnBrk="1" latinLnBrk="1" hangingPunct="1">
                <a:lnSpc>
                  <a:spcPts val="1200"/>
                </a:lnSpc>
              </a:pPr>
              <a:t>‹#›</a:t>
            </a:fld>
            <a:endParaRPr lang="ko-KR" altLang="en-US" sz="900" kern="1200" spc="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20000" contrast="-40000"/>
          </a:blip>
          <a:srcRect l="-3776" t="13467" r="2693" b="25053"/>
          <a:stretch/>
        </p:blipFill>
        <p:spPr>
          <a:xfrm>
            <a:off x="6976771" y="1"/>
            <a:ext cx="2929229" cy="869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9850" y="6446149"/>
            <a:ext cx="590942" cy="253855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-79" y="0"/>
            <a:ext cx="981156" cy="878167"/>
            <a:chOff x="-79" y="0"/>
            <a:chExt cx="981156" cy="905395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30199" y="-330200"/>
              <a:ext cx="320676" cy="981080"/>
            </a:xfrm>
            <a:prstGeom prst="rtTriangle">
              <a:avLst/>
            </a:prstGeom>
            <a:solidFill>
              <a:srgbClr val="2F6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" name="직각 삼각형 6"/>
            <p:cNvSpPr/>
            <p:nvPr/>
          </p:nvSpPr>
          <p:spPr>
            <a:xfrm>
              <a:off x="-79" y="285750"/>
              <a:ext cx="292222" cy="619645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각 삼각형 7"/>
            <p:cNvSpPr/>
            <p:nvPr/>
          </p:nvSpPr>
          <p:spPr>
            <a:xfrm rot="5400000">
              <a:off x="-24963" y="24964"/>
              <a:ext cx="342069" cy="292141"/>
            </a:xfrm>
            <a:prstGeom prst="rtTriangle">
              <a:avLst/>
            </a:prstGeom>
            <a:solidFill>
              <a:srgbClr val="3A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cxnSp>
        <p:nvCxnSpPr>
          <p:cNvPr id="9" name="직선 연결선 8"/>
          <p:cNvCxnSpPr/>
          <p:nvPr userDrawn="1"/>
        </p:nvCxnSpPr>
        <p:spPr>
          <a:xfrm>
            <a:off x="0" y="870040"/>
            <a:ext cx="9906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58429" y="482184"/>
            <a:ext cx="0" cy="118684"/>
          </a:xfrm>
          <a:prstGeom prst="line">
            <a:avLst/>
          </a:prstGeom>
          <a:ln>
            <a:solidFill>
              <a:srgbClr val="346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-79" y="6778625"/>
            <a:ext cx="9906079" cy="85725"/>
          </a:xfrm>
          <a:prstGeom prst="rect">
            <a:avLst/>
          </a:prstGeom>
          <a:solidFill>
            <a:srgbClr val="34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59099" y="346278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The Best Partner </a:t>
            </a: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for</a:t>
            </a:r>
          </a:p>
          <a:p>
            <a:pPr algn="r">
              <a:lnSpc>
                <a:spcPts val="1200"/>
              </a:lnSpc>
            </a:pP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</a:t>
            </a: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Airport Business, KAC</a:t>
            </a:r>
          </a:p>
        </p:txBody>
      </p:sp>
    </p:spTree>
    <p:extLst>
      <p:ext uri="{BB962C8B-B14F-4D97-AF65-F5344CB8AC3E}">
        <p14:creationId xmlns:p14="http://schemas.microsoft.com/office/powerpoint/2010/main" val="920861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42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54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293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640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39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7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144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225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766008" y="6454024"/>
            <a:ext cx="344966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>
              <a:lnSpc>
                <a:spcPts val="1200"/>
              </a:lnSpc>
            </a:pPr>
            <a:fld id="{3E58A427-5370-42AF-B38A-168B4EA1B977}" type="slidenum">
              <a:rPr lang="ko-KR" altLang="en-US" sz="900" kern="1200" spc="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pPr marL="0" algn="ctr" defTabSz="914400" rtl="0" eaLnBrk="1" latinLnBrk="1" hangingPunct="1">
                <a:lnSpc>
                  <a:spcPts val="1200"/>
                </a:lnSpc>
              </a:pPr>
              <a:t>‹#›</a:t>
            </a:fld>
            <a:endParaRPr lang="ko-KR" altLang="en-US" sz="900" kern="1200" spc="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20000" contrast="-40000"/>
          </a:blip>
          <a:srcRect l="-3776" t="13467" r="2693" b="25053"/>
          <a:stretch/>
        </p:blipFill>
        <p:spPr>
          <a:xfrm>
            <a:off x="6976771" y="1"/>
            <a:ext cx="2929229" cy="869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9850" y="6446149"/>
            <a:ext cx="590942" cy="253855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-79" y="0"/>
            <a:ext cx="981156" cy="878167"/>
            <a:chOff x="-79" y="0"/>
            <a:chExt cx="981156" cy="905395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30199" y="-330200"/>
              <a:ext cx="320676" cy="981080"/>
            </a:xfrm>
            <a:prstGeom prst="rtTriangle">
              <a:avLst/>
            </a:prstGeom>
            <a:solidFill>
              <a:srgbClr val="2F6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" name="직각 삼각형 6"/>
            <p:cNvSpPr/>
            <p:nvPr/>
          </p:nvSpPr>
          <p:spPr>
            <a:xfrm>
              <a:off x="-79" y="285750"/>
              <a:ext cx="292222" cy="619645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각 삼각형 7"/>
            <p:cNvSpPr/>
            <p:nvPr/>
          </p:nvSpPr>
          <p:spPr>
            <a:xfrm rot="5400000">
              <a:off x="-24963" y="24964"/>
              <a:ext cx="342069" cy="292141"/>
            </a:xfrm>
            <a:prstGeom prst="rtTriangle">
              <a:avLst/>
            </a:prstGeom>
            <a:solidFill>
              <a:srgbClr val="3A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cxnSp>
        <p:nvCxnSpPr>
          <p:cNvPr id="9" name="직선 연결선 8"/>
          <p:cNvCxnSpPr/>
          <p:nvPr userDrawn="1"/>
        </p:nvCxnSpPr>
        <p:spPr>
          <a:xfrm>
            <a:off x="0" y="870040"/>
            <a:ext cx="9906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58429" y="482184"/>
            <a:ext cx="0" cy="118684"/>
          </a:xfrm>
          <a:prstGeom prst="line">
            <a:avLst/>
          </a:prstGeom>
          <a:ln>
            <a:solidFill>
              <a:srgbClr val="346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-79" y="6778625"/>
            <a:ext cx="9906079" cy="85725"/>
          </a:xfrm>
          <a:prstGeom prst="rect">
            <a:avLst/>
          </a:prstGeom>
          <a:solidFill>
            <a:srgbClr val="34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59099" y="346278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The Best Partner </a:t>
            </a: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for</a:t>
            </a:r>
          </a:p>
          <a:p>
            <a:pPr algn="r">
              <a:lnSpc>
                <a:spcPts val="1200"/>
              </a:lnSpc>
            </a:pP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</a:t>
            </a: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Airport Business, KAC</a:t>
            </a:r>
          </a:p>
        </p:txBody>
      </p:sp>
    </p:spTree>
    <p:extLst>
      <p:ext uri="{BB962C8B-B14F-4D97-AF65-F5344CB8AC3E}">
        <p14:creationId xmlns:p14="http://schemas.microsoft.com/office/powerpoint/2010/main" val="2034662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766008" y="6454024"/>
            <a:ext cx="344966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>
              <a:lnSpc>
                <a:spcPts val="1200"/>
              </a:lnSpc>
            </a:pPr>
            <a:fld id="{3E58A427-5370-42AF-B38A-168B4EA1B977}" type="slidenum">
              <a:rPr lang="ko-KR" altLang="en-US" sz="900" kern="1200" spc="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pPr marL="0" algn="ctr" defTabSz="914400" rtl="0" eaLnBrk="1" latinLnBrk="1" hangingPunct="1">
                <a:lnSpc>
                  <a:spcPts val="1200"/>
                </a:lnSpc>
              </a:pPr>
              <a:t>‹#›</a:t>
            </a:fld>
            <a:endParaRPr lang="ko-KR" altLang="en-US" sz="900" kern="1200" spc="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20000" contrast="-40000"/>
          </a:blip>
          <a:srcRect l="-3776" t="13467" r="2693" b="25053"/>
          <a:stretch/>
        </p:blipFill>
        <p:spPr>
          <a:xfrm>
            <a:off x="6976771" y="1"/>
            <a:ext cx="2929229" cy="869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9850" y="6446149"/>
            <a:ext cx="590942" cy="253855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-79" y="0"/>
            <a:ext cx="981156" cy="878167"/>
            <a:chOff x="-79" y="0"/>
            <a:chExt cx="981156" cy="905395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30199" y="-330200"/>
              <a:ext cx="320676" cy="981080"/>
            </a:xfrm>
            <a:prstGeom prst="rtTriangle">
              <a:avLst/>
            </a:prstGeom>
            <a:solidFill>
              <a:srgbClr val="2F6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" name="직각 삼각형 6"/>
            <p:cNvSpPr/>
            <p:nvPr/>
          </p:nvSpPr>
          <p:spPr>
            <a:xfrm>
              <a:off x="-79" y="285750"/>
              <a:ext cx="292222" cy="619645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각 삼각형 7"/>
            <p:cNvSpPr/>
            <p:nvPr/>
          </p:nvSpPr>
          <p:spPr>
            <a:xfrm rot="5400000">
              <a:off x="-24963" y="24964"/>
              <a:ext cx="342069" cy="292141"/>
            </a:xfrm>
            <a:prstGeom prst="rtTriangle">
              <a:avLst/>
            </a:prstGeom>
            <a:solidFill>
              <a:srgbClr val="3A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cxnSp>
        <p:nvCxnSpPr>
          <p:cNvPr id="9" name="직선 연결선 8"/>
          <p:cNvCxnSpPr/>
          <p:nvPr userDrawn="1"/>
        </p:nvCxnSpPr>
        <p:spPr>
          <a:xfrm>
            <a:off x="0" y="870040"/>
            <a:ext cx="9906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58429" y="482184"/>
            <a:ext cx="0" cy="118684"/>
          </a:xfrm>
          <a:prstGeom prst="line">
            <a:avLst/>
          </a:prstGeom>
          <a:ln>
            <a:solidFill>
              <a:srgbClr val="346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-79" y="6778625"/>
            <a:ext cx="9906079" cy="85725"/>
          </a:xfrm>
          <a:prstGeom prst="rect">
            <a:avLst/>
          </a:prstGeom>
          <a:solidFill>
            <a:srgbClr val="34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538498" y="346278"/>
            <a:ext cx="2031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10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The Best Partner </a:t>
            </a:r>
            <a:r>
              <a:rPr lang="en-US" altLang="ko-KR" sz="10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for</a:t>
            </a:r>
          </a:p>
          <a:p>
            <a:pPr algn="r">
              <a:lnSpc>
                <a:spcPts val="1200"/>
              </a:lnSpc>
            </a:pPr>
            <a:r>
              <a:rPr lang="en-US" altLang="ko-KR" sz="10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</a:t>
            </a:r>
            <a:r>
              <a:rPr lang="en-US" altLang="ko-KR" sz="10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Airport Business, KAC</a:t>
            </a:r>
          </a:p>
        </p:txBody>
      </p:sp>
    </p:spTree>
    <p:extLst>
      <p:ext uri="{BB962C8B-B14F-4D97-AF65-F5344CB8AC3E}">
        <p14:creationId xmlns:p14="http://schemas.microsoft.com/office/powerpoint/2010/main" val="4152247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766008" y="6454024"/>
            <a:ext cx="344966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>
              <a:lnSpc>
                <a:spcPts val="1200"/>
              </a:lnSpc>
            </a:pPr>
            <a:fld id="{3E58A427-5370-42AF-B38A-168B4EA1B977}" type="slidenum">
              <a:rPr lang="ko-KR" altLang="en-US" sz="900" kern="1200" spc="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pPr marL="0" algn="ctr" defTabSz="914400" rtl="0" eaLnBrk="1" latinLnBrk="1" hangingPunct="1">
                <a:lnSpc>
                  <a:spcPts val="1200"/>
                </a:lnSpc>
              </a:pPr>
              <a:t>‹#›</a:t>
            </a:fld>
            <a:endParaRPr lang="ko-KR" altLang="en-US" sz="900" kern="1200" spc="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20000" contrast="-40000"/>
          </a:blip>
          <a:srcRect l="-3776" t="13467" r="2693" b="25053"/>
          <a:stretch/>
        </p:blipFill>
        <p:spPr>
          <a:xfrm>
            <a:off x="6976771" y="1"/>
            <a:ext cx="2929229" cy="869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9850" y="6446149"/>
            <a:ext cx="590942" cy="253855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-79" y="0"/>
            <a:ext cx="981156" cy="878167"/>
            <a:chOff x="-79" y="0"/>
            <a:chExt cx="981156" cy="905395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30199" y="-330200"/>
              <a:ext cx="320676" cy="981080"/>
            </a:xfrm>
            <a:prstGeom prst="rtTriangle">
              <a:avLst/>
            </a:prstGeom>
            <a:solidFill>
              <a:srgbClr val="2F6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" name="직각 삼각형 6"/>
            <p:cNvSpPr/>
            <p:nvPr/>
          </p:nvSpPr>
          <p:spPr>
            <a:xfrm>
              <a:off x="-79" y="285750"/>
              <a:ext cx="292222" cy="619645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각 삼각형 7"/>
            <p:cNvSpPr/>
            <p:nvPr/>
          </p:nvSpPr>
          <p:spPr>
            <a:xfrm rot="5400000">
              <a:off x="-24963" y="24964"/>
              <a:ext cx="342069" cy="292141"/>
            </a:xfrm>
            <a:prstGeom prst="rtTriangle">
              <a:avLst/>
            </a:prstGeom>
            <a:solidFill>
              <a:srgbClr val="3A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cxnSp>
        <p:nvCxnSpPr>
          <p:cNvPr id="9" name="직선 연결선 8"/>
          <p:cNvCxnSpPr/>
          <p:nvPr userDrawn="1"/>
        </p:nvCxnSpPr>
        <p:spPr>
          <a:xfrm>
            <a:off x="0" y="870040"/>
            <a:ext cx="9906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58429" y="482184"/>
            <a:ext cx="0" cy="118684"/>
          </a:xfrm>
          <a:prstGeom prst="line">
            <a:avLst/>
          </a:prstGeom>
          <a:ln>
            <a:solidFill>
              <a:srgbClr val="346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-79" y="6778625"/>
            <a:ext cx="9906079" cy="85725"/>
          </a:xfrm>
          <a:prstGeom prst="rect">
            <a:avLst/>
          </a:prstGeom>
          <a:solidFill>
            <a:srgbClr val="34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59099" y="346278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The Best Partner </a:t>
            </a: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for</a:t>
            </a:r>
          </a:p>
          <a:p>
            <a:pPr algn="r">
              <a:lnSpc>
                <a:spcPts val="1200"/>
              </a:lnSpc>
            </a:pP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</a:t>
            </a: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Airport Business, KAC</a:t>
            </a:r>
          </a:p>
        </p:txBody>
      </p:sp>
    </p:spTree>
    <p:extLst>
      <p:ext uri="{BB962C8B-B14F-4D97-AF65-F5344CB8AC3E}">
        <p14:creationId xmlns:p14="http://schemas.microsoft.com/office/powerpoint/2010/main" val="1235468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766008" y="6454024"/>
            <a:ext cx="344966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>
              <a:lnSpc>
                <a:spcPts val="1200"/>
              </a:lnSpc>
            </a:pPr>
            <a:fld id="{3E58A427-5370-42AF-B38A-168B4EA1B977}" type="slidenum">
              <a:rPr lang="ko-KR" altLang="en-US" sz="900" kern="1200" spc="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pPr marL="0" algn="ctr" defTabSz="914400" rtl="0" eaLnBrk="1" latinLnBrk="1" hangingPunct="1">
                <a:lnSpc>
                  <a:spcPts val="1200"/>
                </a:lnSpc>
              </a:pPr>
              <a:t>‹#›</a:t>
            </a:fld>
            <a:endParaRPr lang="ko-KR" altLang="en-US" sz="900" kern="1200" spc="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20000" contrast="-40000"/>
          </a:blip>
          <a:srcRect l="-3776" t="13467" r="2693" b="25053"/>
          <a:stretch/>
        </p:blipFill>
        <p:spPr>
          <a:xfrm>
            <a:off x="6976771" y="1"/>
            <a:ext cx="2929229" cy="869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9850" y="6446149"/>
            <a:ext cx="590942" cy="253855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-79" y="0"/>
            <a:ext cx="981156" cy="878167"/>
            <a:chOff x="-79" y="0"/>
            <a:chExt cx="981156" cy="905395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30199" y="-330200"/>
              <a:ext cx="320676" cy="981080"/>
            </a:xfrm>
            <a:prstGeom prst="rtTriangle">
              <a:avLst/>
            </a:prstGeom>
            <a:solidFill>
              <a:srgbClr val="2F6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" name="직각 삼각형 6"/>
            <p:cNvSpPr/>
            <p:nvPr/>
          </p:nvSpPr>
          <p:spPr>
            <a:xfrm>
              <a:off x="-79" y="285750"/>
              <a:ext cx="292222" cy="619645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각 삼각형 7"/>
            <p:cNvSpPr/>
            <p:nvPr/>
          </p:nvSpPr>
          <p:spPr>
            <a:xfrm rot="5400000">
              <a:off x="-24963" y="24964"/>
              <a:ext cx="342069" cy="292141"/>
            </a:xfrm>
            <a:prstGeom prst="rtTriangle">
              <a:avLst/>
            </a:prstGeom>
            <a:solidFill>
              <a:srgbClr val="3A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cxnSp>
        <p:nvCxnSpPr>
          <p:cNvPr id="9" name="직선 연결선 8"/>
          <p:cNvCxnSpPr/>
          <p:nvPr userDrawn="1"/>
        </p:nvCxnSpPr>
        <p:spPr>
          <a:xfrm>
            <a:off x="0" y="870040"/>
            <a:ext cx="9906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58429" y="482184"/>
            <a:ext cx="0" cy="118684"/>
          </a:xfrm>
          <a:prstGeom prst="line">
            <a:avLst/>
          </a:prstGeom>
          <a:ln>
            <a:solidFill>
              <a:srgbClr val="346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-79" y="6778625"/>
            <a:ext cx="9906079" cy="85725"/>
          </a:xfrm>
          <a:prstGeom prst="rect">
            <a:avLst/>
          </a:prstGeom>
          <a:solidFill>
            <a:srgbClr val="34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59099" y="346278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The Best Partner </a:t>
            </a: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for</a:t>
            </a:r>
          </a:p>
          <a:p>
            <a:pPr algn="r">
              <a:lnSpc>
                <a:spcPts val="1200"/>
              </a:lnSpc>
            </a:pP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</a:t>
            </a: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Airport Business, KAC</a:t>
            </a:r>
          </a:p>
        </p:txBody>
      </p:sp>
    </p:spTree>
    <p:extLst>
      <p:ext uri="{BB962C8B-B14F-4D97-AF65-F5344CB8AC3E}">
        <p14:creationId xmlns:p14="http://schemas.microsoft.com/office/powerpoint/2010/main" val="3658010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766008" y="6454024"/>
            <a:ext cx="344966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>
              <a:lnSpc>
                <a:spcPts val="1200"/>
              </a:lnSpc>
            </a:pPr>
            <a:fld id="{3E58A427-5370-42AF-B38A-168B4EA1B977}" type="slidenum">
              <a:rPr lang="ko-KR" altLang="en-US" sz="900" kern="1200" spc="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pPr marL="0" algn="ctr" defTabSz="914400" rtl="0" eaLnBrk="1" latinLnBrk="1" hangingPunct="1">
                <a:lnSpc>
                  <a:spcPts val="1200"/>
                </a:lnSpc>
              </a:pPr>
              <a:t>‹#›</a:t>
            </a:fld>
            <a:endParaRPr lang="ko-KR" altLang="en-US" sz="900" kern="1200" spc="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20000" contrast="-40000"/>
          </a:blip>
          <a:srcRect l="-3776" t="13467" r="2693" b="25053"/>
          <a:stretch/>
        </p:blipFill>
        <p:spPr>
          <a:xfrm>
            <a:off x="6976771" y="1"/>
            <a:ext cx="2929229" cy="869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9850" y="6446149"/>
            <a:ext cx="590942" cy="253855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-79" y="0"/>
            <a:ext cx="981156" cy="878167"/>
            <a:chOff x="-79" y="0"/>
            <a:chExt cx="981156" cy="905395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30199" y="-330200"/>
              <a:ext cx="320676" cy="981080"/>
            </a:xfrm>
            <a:prstGeom prst="rtTriangle">
              <a:avLst/>
            </a:prstGeom>
            <a:solidFill>
              <a:srgbClr val="2F6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" name="직각 삼각형 6"/>
            <p:cNvSpPr/>
            <p:nvPr/>
          </p:nvSpPr>
          <p:spPr>
            <a:xfrm>
              <a:off x="-79" y="285750"/>
              <a:ext cx="292222" cy="619645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각 삼각형 7"/>
            <p:cNvSpPr/>
            <p:nvPr/>
          </p:nvSpPr>
          <p:spPr>
            <a:xfrm rot="5400000">
              <a:off x="-24963" y="24964"/>
              <a:ext cx="342069" cy="292141"/>
            </a:xfrm>
            <a:prstGeom prst="rtTriangle">
              <a:avLst/>
            </a:prstGeom>
            <a:solidFill>
              <a:srgbClr val="3A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cxnSp>
        <p:nvCxnSpPr>
          <p:cNvPr id="9" name="직선 연결선 8"/>
          <p:cNvCxnSpPr/>
          <p:nvPr userDrawn="1"/>
        </p:nvCxnSpPr>
        <p:spPr>
          <a:xfrm>
            <a:off x="0" y="870040"/>
            <a:ext cx="9906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58429" y="482184"/>
            <a:ext cx="0" cy="118684"/>
          </a:xfrm>
          <a:prstGeom prst="line">
            <a:avLst/>
          </a:prstGeom>
          <a:ln>
            <a:solidFill>
              <a:srgbClr val="346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-79" y="6778625"/>
            <a:ext cx="9906079" cy="85725"/>
          </a:xfrm>
          <a:prstGeom prst="rect">
            <a:avLst/>
          </a:prstGeom>
          <a:solidFill>
            <a:srgbClr val="34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59099" y="346278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The Best Partner </a:t>
            </a: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for</a:t>
            </a:r>
          </a:p>
          <a:p>
            <a:pPr algn="r">
              <a:lnSpc>
                <a:spcPts val="1200"/>
              </a:lnSpc>
            </a:pP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</a:t>
            </a: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Airport Business, KAC</a:t>
            </a:r>
          </a:p>
        </p:txBody>
      </p:sp>
    </p:spTree>
    <p:extLst>
      <p:ext uri="{BB962C8B-B14F-4D97-AF65-F5344CB8AC3E}">
        <p14:creationId xmlns:p14="http://schemas.microsoft.com/office/powerpoint/2010/main" val="1920098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151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6763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5710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408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103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973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166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79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766008" y="6454024"/>
            <a:ext cx="344966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>
              <a:lnSpc>
                <a:spcPts val="1200"/>
              </a:lnSpc>
            </a:pPr>
            <a:fld id="{3E58A427-5370-42AF-B38A-168B4EA1B977}" type="slidenum">
              <a:rPr lang="ko-KR" altLang="en-US" sz="900" kern="1200" spc="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pPr marL="0" algn="ctr" defTabSz="914400" rtl="0" eaLnBrk="1" latinLnBrk="1" hangingPunct="1">
                <a:lnSpc>
                  <a:spcPts val="1200"/>
                </a:lnSpc>
              </a:pPr>
              <a:t>‹#›</a:t>
            </a:fld>
            <a:endParaRPr lang="ko-KR" altLang="en-US" sz="900" kern="1200" spc="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20000" contrast="-40000"/>
          </a:blip>
          <a:srcRect l="-3776" t="13467" r="2693" b="25053"/>
          <a:stretch/>
        </p:blipFill>
        <p:spPr>
          <a:xfrm>
            <a:off x="6976771" y="1"/>
            <a:ext cx="2929229" cy="869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9850" y="6446149"/>
            <a:ext cx="590942" cy="253855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-79" y="0"/>
            <a:ext cx="981156" cy="878167"/>
            <a:chOff x="-79" y="0"/>
            <a:chExt cx="981156" cy="905395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30199" y="-330200"/>
              <a:ext cx="320676" cy="981080"/>
            </a:xfrm>
            <a:prstGeom prst="rtTriangle">
              <a:avLst/>
            </a:prstGeom>
            <a:solidFill>
              <a:srgbClr val="2F6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" name="직각 삼각형 6"/>
            <p:cNvSpPr/>
            <p:nvPr/>
          </p:nvSpPr>
          <p:spPr>
            <a:xfrm>
              <a:off x="-79" y="285750"/>
              <a:ext cx="292222" cy="619645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각 삼각형 7"/>
            <p:cNvSpPr/>
            <p:nvPr/>
          </p:nvSpPr>
          <p:spPr>
            <a:xfrm rot="5400000">
              <a:off x="-24963" y="24964"/>
              <a:ext cx="342069" cy="292141"/>
            </a:xfrm>
            <a:prstGeom prst="rtTriangle">
              <a:avLst/>
            </a:prstGeom>
            <a:solidFill>
              <a:srgbClr val="3A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cxnSp>
        <p:nvCxnSpPr>
          <p:cNvPr id="9" name="직선 연결선 8"/>
          <p:cNvCxnSpPr/>
          <p:nvPr userDrawn="1"/>
        </p:nvCxnSpPr>
        <p:spPr>
          <a:xfrm>
            <a:off x="0" y="870040"/>
            <a:ext cx="9906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58429" y="482184"/>
            <a:ext cx="0" cy="118684"/>
          </a:xfrm>
          <a:prstGeom prst="line">
            <a:avLst/>
          </a:prstGeom>
          <a:ln>
            <a:solidFill>
              <a:srgbClr val="346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-79" y="6778625"/>
            <a:ext cx="9906079" cy="85725"/>
          </a:xfrm>
          <a:prstGeom prst="rect">
            <a:avLst/>
          </a:prstGeom>
          <a:solidFill>
            <a:srgbClr val="34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538498" y="346278"/>
            <a:ext cx="2031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10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The Best Partner </a:t>
            </a:r>
            <a:r>
              <a:rPr lang="en-US" altLang="ko-KR" sz="10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for</a:t>
            </a:r>
          </a:p>
          <a:p>
            <a:pPr algn="r">
              <a:lnSpc>
                <a:spcPts val="1200"/>
              </a:lnSpc>
            </a:pPr>
            <a:r>
              <a:rPr lang="en-US" altLang="ko-KR" sz="10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</a:t>
            </a:r>
            <a:r>
              <a:rPr lang="en-US" altLang="ko-KR" sz="10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Airport Business, KAC</a:t>
            </a:r>
          </a:p>
        </p:txBody>
      </p:sp>
    </p:spTree>
    <p:extLst>
      <p:ext uri="{BB962C8B-B14F-4D97-AF65-F5344CB8AC3E}">
        <p14:creationId xmlns:p14="http://schemas.microsoft.com/office/powerpoint/2010/main" val="53444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66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766008" y="6454024"/>
            <a:ext cx="344966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>
              <a:lnSpc>
                <a:spcPts val="1200"/>
              </a:lnSpc>
            </a:pPr>
            <a:fld id="{3E58A427-5370-42AF-B38A-168B4EA1B977}" type="slidenum">
              <a:rPr lang="ko-KR" altLang="en-US" sz="900" kern="1200" spc="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pPr marL="0" algn="ctr" defTabSz="914400" rtl="0" eaLnBrk="1" latinLnBrk="1" hangingPunct="1">
                <a:lnSpc>
                  <a:spcPts val="1200"/>
                </a:lnSpc>
              </a:pPr>
              <a:t>‹#›</a:t>
            </a:fld>
            <a:endParaRPr lang="ko-KR" altLang="en-US" sz="900" kern="1200" spc="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20000" contrast="-40000"/>
          </a:blip>
          <a:srcRect l="-3776" t="13467" r="2693" b="25053"/>
          <a:stretch/>
        </p:blipFill>
        <p:spPr>
          <a:xfrm>
            <a:off x="6976771" y="1"/>
            <a:ext cx="2929229" cy="869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9850" y="6446149"/>
            <a:ext cx="590942" cy="253855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-79" y="0"/>
            <a:ext cx="981156" cy="878167"/>
            <a:chOff x="-79" y="0"/>
            <a:chExt cx="981156" cy="905395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30199" y="-330200"/>
              <a:ext cx="320676" cy="981080"/>
            </a:xfrm>
            <a:prstGeom prst="rtTriangle">
              <a:avLst/>
            </a:prstGeom>
            <a:solidFill>
              <a:srgbClr val="2F6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" name="직각 삼각형 6"/>
            <p:cNvSpPr/>
            <p:nvPr/>
          </p:nvSpPr>
          <p:spPr>
            <a:xfrm>
              <a:off x="-79" y="285750"/>
              <a:ext cx="292222" cy="619645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각 삼각형 7"/>
            <p:cNvSpPr/>
            <p:nvPr/>
          </p:nvSpPr>
          <p:spPr>
            <a:xfrm rot="5400000">
              <a:off x="-24963" y="24964"/>
              <a:ext cx="342069" cy="292141"/>
            </a:xfrm>
            <a:prstGeom prst="rtTriangle">
              <a:avLst/>
            </a:prstGeom>
            <a:solidFill>
              <a:srgbClr val="3A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cxnSp>
        <p:nvCxnSpPr>
          <p:cNvPr id="9" name="직선 연결선 8"/>
          <p:cNvCxnSpPr/>
          <p:nvPr userDrawn="1"/>
        </p:nvCxnSpPr>
        <p:spPr>
          <a:xfrm>
            <a:off x="0" y="870040"/>
            <a:ext cx="9906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58429" y="482184"/>
            <a:ext cx="0" cy="118684"/>
          </a:xfrm>
          <a:prstGeom prst="line">
            <a:avLst/>
          </a:prstGeom>
          <a:ln>
            <a:solidFill>
              <a:srgbClr val="346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-79" y="6778625"/>
            <a:ext cx="9906079" cy="85725"/>
          </a:xfrm>
          <a:prstGeom prst="rect">
            <a:avLst/>
          </a:prstGeom>
          <a:solidFill>
            <a:srgbClr val="34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59099" y="346278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The Best Partner </a:t>
            </a: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for</a:t>
            </a:r>
          </a:p>
          <a:p>
            <a:pPr algn="r">
              <a:lnSpc>
                <a:spcPts val="1200"/>
              </a:lnSpc>
            </a:pP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</a:t>
            </a: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Airport Business, KAC</a:t>
            </a:r>
          </a:p>
        </p:txBody>
      </p:sp>
    </p:spTree>
    <p:extLst>
      <p:ext uri="{BB962C8B-B14F-4D97-AF65-F5344CB8AC3E}">
        <p14:creationId xmlns:p14="http://schemas.microsoft.com/office/powerpoint/2010/main" val="548266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766008" y="6454024"/>
            <a:ext cx="344966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>
              <a:lnSpc>
                <a:spcPts val="1200"/>
              </a:lnSpc>
            </a:pPr>
            <a:fld id="{3E58A427-5370-42AF-B38A-168B4EA1B977}" type="slidenum">
              <a:rPr lang="ko-KR" altLang="en-US" sz="900" kern="1200" spc="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pPr marL="0" algn="ctr" defTabSz="914400" rtl="0" eaLnBrk="1" latinLnBrk="1" hangingPunct="1">
                <a:lnSpc>
                  <a:spcPts val="1200"/>
                </a:lnSpc>
              </a:pPr>
              <a:t>‹#›</a:t>
            </a:fld>
            <a:endParaRPr lang="ko-KR" altLang="en-US" sz="900" kern="1200" spc="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 bright="20000" contrast="-40000"/>
          </a:blip>
          <a:srcRect l="-3776" t="13467" r="2693" b="25053"/>
          <a:stretch/>
        </p:blipFill>
        <p:spPr>
          <a:xfrm>
            <a:off x="6976771" y="1"/>
            <a:ext cx="2929229" cy="869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9850" y="6446149"/>
            <a:ext cx="590942" cy="253855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-79" y="0"/>
            <a:ext cx="981156" cy="878167"/>
            <a:chOff x="-79" y="0"/>
            <a:chExt cx="981156" cy="905395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30199" y="-330200"/>
              <a:ext cx="320676" cy="981080"/>
            </a:xfrm>
            <a:prstGeom prst="rtTriangle">
              <a:avLst/>
            </a:prstGeom>
            <a:solidFill>
              <a:srgbClr val="2F6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" name="직각 삼각형 6"/>
            <p:cNvSpPr/>
            <p:nvPr/>
          </p:nvSpPr>
          <p:spPr>
            <a:xfrm>
              <a:off x="-79" y="285750"/>
              <a:ext cx="292222" cy="619645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각 삼각형 7"/>
            <p:cNvSpPr/>
            <p:nvPr/>
          </p:nvSpPr>
          <p:spPr>
            <a:xfrm rot="5400000">
              <a:off x="-24963" y="24964"/>
              <a:ext cx="342069" cy="292141"/>
            </a:xfrm>
            <a:prstGeom prst="rtTriangle">
              <a:avLst/>
            </a:prstGeom>
            <a:solidFill>
              <a:srgbClr val="3A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cxnSp>
        <p:nvCxnSpPr>
          <p:cNvPr id="9" name="직선 연결선 8"/>
          <p:cNvCxnSpPr/>
          <p:nvPr userDrawn="1"/>
        </p:nvCxnSpPr>
        <p:spPr>
          <a:xfrm>
            <a:off x="0" y="870040"/>
            <a:ext cx="9906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58429" y="482184"/>
            <a:ext cx="0" cy="118684"/>
          </a:xfrm>
          <a:prstGeom prst="line">
            <a:avLst/>
          </a:prstGeom>
          <a:ln>
            <a:solidFill>
              <a:srgbClr val="346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-79" y="6778625"/>
            <a:ext cx="9906079" cy="85725"/>
          </a:xfrm>
          <a:prstGeom prst="rect">
            <a:avLst/>
          </a:prstGeom>
          <a:solidFill>
            <a:srgbClr val="34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59099" y="346278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The Best Partner </a:t>
            </a: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for</a:t>
            </a:r>
          </a:p>
          <a:p>
            <a:pPr algn="r">
              <a:lnSpc>
                <a:spcPts val="1200"/>
              </a:lnSpc>
            </a:pP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</a:t>
            </a: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Airport Business, KAC</a:t>
            </a:r>
          </a:p>
        </p:txBody>
      </p:sp>
    </p:spTree>
    <p:extLst>
      <p:ext uri="{BB962C8B-B14F-4D97-AF65-F5344CB8AC3E}">
        <p14:creationId xmlns:p14="http://schemas.microsoft.com/office/powerpoint/2010/main" val="1340481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44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7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23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89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4766008" y="6454024"/>
            <a:ext cx="344966" cy="233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1" hangingPunct="1">
              <a:lnSpc>
                <a:spcPts val="1200"/>
              </a:lnSpc>
            </a:pPr>
            <a:fld id="{3E58A427-5370-42AF-B38A-168B4EA1B977}" type="slidenum">
              <a:rPr lang="ko-KR" altLang="en-US" sz="900" kern="1200" spc="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pPr marL="0" algn="ctr" defTabSz="914400" rtl="0" eaLnBrk="1" latinLnBrk="1" hangingPunct="1">
                <a:lnSpc>
                  <a:spcPts val="1200"/>
                </a:lnSpc>
              </a:pPr>
              <a:t>‹#›</a:t>
            </a:fld>
            <a:endParaRPr lang="ko-KR" altLang="en-US" sz="900" kern="1200" spc="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 userDrawn="1"/>
        </p:nvPicPr>
        <p:blipFill rotWithShape="1"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lum bright="20000" contrast="-40000"/>
          </a:blip>
          <a:srcRect l="-3776" t="13467" r="2693" b="25053"/>
          <a:stretch/>
        </p:blipFill>
        <p:spPr>
          <a:xfrm>
            <a:off x="6976771" y="1"/>
            <a:ext cx="2929229" cy="8699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879850" y="6446149"/>
            <a:ext cx="590942" cy="253855"/>
          </a:xfrm>
          <a:prstGeom prst="rect">
            <a:avLst/>
          </a:prstGeom>
        </p:spPr>
      </p:pic>
      <p:grpSp>
        <p:nvGrpSpPr>
          <p:cNvPr id="32" name="그룹 31"/>
          <p:cNvGrpSpPr/>
          <p:nvPr userDrawn="1"/>
        </p:nvGrpSpPr>
        <p:grpSpPr>
          <a:xfrm>
            <a:off x="-79" y="0"/>
            <a:ext cx="981156" cy="878167"/>
            <a:chOff x="-79" y="0"/>
            <a:chExt cx="981156" cy="905395"/>
          </a:xfrm>
        </p:grpSpPr>
        <p:sp>
          <p:nvSpPr>
            <p:cNvPr id="33" name="직각 삼각형 32"/>
            <p:cNvSpPr/>
            <p:nvPr/>
          </p:nvSpPr>
          <p:spPr>
            <a:xfrm rot="5400000">
              <a:off x="330199" y="-330200"/>
              <a:ext cx="320676" cy="981080"/>
            </a:xfrm>
            <a:prstGeom prst="rtTriangle">
              <a:avLst/>
            </a:prstGeom>
            <a:solidFill>
              <a:srgbClr val="2F6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4" name="직각 삼각형 33"/>
            <p:cNvSpPr/>
            <p:nvPr/>
          </p:nvSpPr>
          <p:spPr>
            <a:xfrm>
              <a:off x="-79" y="285750"/>
              <a:ext cx="292222" cy="619645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5" name="직각 삼각형 34"/>
            <p:cNvSpPr/>
            <p:nvPr/>
          </p:nvSpPr>
          <p:spPr>
            <a:xfrm rot="5400000">
              <a:off x="-24963" y="24964"/>
              <a:ext cx="342069" cy="292141"/>
            </a:xfrm>
            <a:prstGeom prst="rtTriangle">
              <a:avLst/>
            </a:prstGeom>
            <a:solidFill>
              <a:srgbClr val="3A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cxnSp>
        <p:nvCxnSpPr>
          <p:cNvPr id="36" name="직선 연결선 35"/>
          <p:cNvCxnSpPr/>
          <p:nvPr userDrawn="1"/>
        </p:nvCxnSpPr>
        <p:spPr>
          <a:xfrm>
            <a:off x="0" y="870040"/>
            <a:ext cx="9906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 userDrawn="1"/>
        </p:nvCxnSpPr>
        <p:spPr>
          <a:xfrm>
            <a:off x="958429" y="482184"/>
            <a:ext cx="0" cy="118684"/>
          </a:xfrm>
          <a:prstGeom prst="line">
            <a:avLst/>
          </a:prstGeom>
          <a:ln>
            <a:solidFill>
              <a:srgbClr val="346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 userDrawn="1"/>
        </p:nvSpPr>
        <p:spPr>
          <a:xfrm>
            <a:off x="-79" y="6778625"/>
            <a:ext cx="9906079" cy="85725"/>
          </a:xfrm>
          <a:prstGeom prst="rect">
            <a:avLst/>
          </a:prstGeom>
          <a:solidFill>
            <a:srgbClr val="34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7859099" y="346278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The Best Partner </a:t>
            </a: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for</a:t>
            </a:r>
          </a:p>
          <a:p>
            <a:pPr algn="r">
              <a:lnSpc>
                <a:spcPts val="1200"/>
              </a:lnSpc>
            </a:pPr>
            <a:r>
              <a:rPr lang="en-US" altLang="ko-KR" sz="800" spc="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</a:t>
            </a:r>
            <a:r>
              <a:rPr lang="en-US" altLang="ko-KR" sz="800" spc="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7A5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Airport Business, KAC</a:t>
            </a:r>
          </a:p>
        </p:txBody>
      </p:sp>
    </p:spTree>
    <p:extLst>
      <p:ext uri="{BB962C8B-B14F-4D97-AF65-F5344CB8AC3E}">
        <p14:creationId xmlns:p14="http://schemas.microsoft.com/office/powerpoint/2010/main" val="263439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7" r:id="rId16"/>
    <p:sldLayoutId id="2147483768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568F1-16A3-4CA1-8395-EA603DC97553}" type="datetimeFigureOut">
              <a:rPr lang="ko-KR" altLang="en-US" smtClean="0"/>
              <a:pPr/>
              <a:t>2019-07-16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0EE2F-330B-4003-AC80-2C3D424AB7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6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emf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emf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19" Type="http://schemas.openxmlformats.org/officeDocument/2006/relationships/image" Target="../media/image24.emf"/><Relationship Id="rId4" Type="http://schemas.microsoft.com/office/2007/relationships/hdphoto" Target="../media/hdphoto1.wdp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"/>
            <a:ext cx="9906000" cy="685694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10920" r="63974" b="73522"/>
          <a:stretch/>
        </p:blipFill>
        <p:spPr>
          <a:xfrm>
            <a:off x="174836" y="6237312"/>
            <a:ext cx="1287597" cy="4582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705" y="813696"/>
            <a:ext cx="3320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The Best Partner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       for Global Airport Business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2" t="28885" b="39443"/>
          <a:stretch/>
        </p:blipFill>
        <p:spPr>
          <a:xfrm>
            <a:off x="6067425" y="1956877"/>
            <a:ext cx="3695700" cy="217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5" t="21523" r="13654" b="68892"/>
          <a:stretch/>
        </p:blipFill>
        <p:spPr>
          <a:xfrm>
            <a:off x="5781675" y="1476375"/>
            <a:ext cx="2771776" cy="657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24812" y="2133600"/>
            <a:ext cx="5557483" cy="16158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항공 </a:t>
            </a:r>
            <a:r>
              <a:rPr lang="ko-KR" altLang="en-US" sz="3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운항 데이터를 활용한 </a:t>
            </a:r>
            <a:endParaRPr lang="en-US" altLang="ko-KR" sz="32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“</a:t>
            </a:r>
            <a:r>
              <a:rPr lang="ko-KR" altLang="en-US" sz="3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항공 지연 예측</a:t>
            </a:r>
            <a:r>
              <a:rPr lang="en-US" altLang="ko-KR" sz="3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”</a:t>
            </a:r>
          </a:p>
          <a:p>
            <a:pPr algn="ctr"/>
            <a:endParaRPr lang="en-US" altLang="ko-KR" sz="15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「</a:t>
            </a:r>
            <a:r>
              <a:rPr lang="en-US" altLang="ko-KR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2019</a:t>
            </a:r>
            <a:r>
              <a:rPr lang="ko-KR" altLang="en-US" sz="2000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빅콘테스트</a:t>
            </a:r>
            <a:r>
              <a:rPr lang="ko-KR" altLang="en-US" sz="20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」</a:t>
            </a:r>
            <a:r>
              <a:rPr lang="en-US" altLang="ko-KR" sz="20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Analysis</a:t>
            </a:r>
            <a:r>
              <a:rPr lang="ko-KR" altLang="en-US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분야 </a:t>
            </a:r>
            <a:r>
              <a:rPr lang="ko-KR" altLang="en-US" sz="2000" dirty="0" err="1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퓨처스리그</a:t>
            </a:r>
            <a:r>
              <a:rPr lang="ko-KR" altLang="en-US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-</a:t>
            </a:r>
            <a:endParaRPr kumimoji="0" lang="en-US" altLang="ko-KR" sz="11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8300488" y="134383"/>
            <a:ext cx="1605512" cy="4001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9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9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9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9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9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Aft>
                <a:spcPts val="500"/>
              </a:spcAft>
            </a:pPr>
            <a:r>
              <a:rPr lang="ko-KR" altLang="en-US" sz="2000" b="0" dirty="0">
                <a:ln w="0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  <a:cs typeface="Arial" charset="0"/>
              </a:rPr>
              <a:t>한국공항공사</a:t>
            </a:r>
            <a:endParaRPr lang="en-US" altLang="ko-KR" sz="2000" b="0" dirty="0">
              <a:ln w="0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Rix모던고딕 EB" panose="02020603020101020101" pitchFamily="18" charset="-127"/>
              <a:ea typeface="Rix모던고딕 EB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38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5128E-6 -4.07407E-6 L 0.04343 -4.07407E-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0 L -0.05577 0.05556 " pathEditMode="relative" rAng="0" ptsTypes="AA">
                                      <p:cBhvr>
                                        <p:cTn id="11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" y="277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016009" y="282178"/>
            <a:ext cx="23615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dirty="0" err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</a:rPr>
              <a:t>참고데이터</a:t>
            </a:r>
            <a:r>
              <a:rPr kumimoji="0" lang="en-US" altLang="ko-KR" sz="26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</a:rPr>
              <a:t>(1/2)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3356C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7075" y="28217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2800" b="1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3AB7FF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kumimoji="0" lang="en-US" altLang="ko-KR" sz="28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3AB7FF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451530" y="1164659"/>
            <a:ext cx="7298335" cy="646331"/>
            <a:chOff x="451530" y="1238250"/>
            <a:chExt cx="7298335" cy="646331"/>
          </a:xfrm>
        </p:grpSpPr>
        <p:sp>
          <p:nvSpPr>
            <p:cNvPr id="77" name="TextBox 76"/>
            <p:cNvSpPr txBox="1"/>
            <p:nvPr/>
          </p:nvSpPr>
          <p:spPr>
            <a:xfrm>
              <a:off x="627402" y="1238250"/>
              <a:ext cx="71224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항공기상청에서 제공하는 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METAR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데이터 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시간대별 공항 기상정보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기상이 항공편 지연에 미치는 영향을 분석하기 위한 근거자료로 활용 가능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51530" y="1349892"/>
              <a:ext cx="192316" cy="165100"/>
              <a:chOff x="451530" y="1340644"/>
              <a:chExt cx="192316" cy="165100"/>
            </a:xfrm>
          </p:grpSpPr>
          <p:sp>
            <p:nvSpPr>
              <p:cNvPr id="79" name="Freeform 5"/>
              <p:cNvSpPr>
                <a:spLocks/>
              </p:cNvSpPr>
              <p:nvPr/>
            </p:nvSpPr>
            <p:spPr bwMode="auto">
              <a:xfrm>
                <a:off x="451530" y="1340644"/>
                <a:ext cx="192316" cy="165100"/>
              </a:xfrm>
              <a:custGeom>
                <a:avLst/>
                <a:gdLst>
                  <a:gd name="T0" fmla="*/ 572 w 671"/>
                  <a:gd name="T1" fmla="*/ 354 h 580"/>
                  <a:gd name="T2" fmla="*/ 414 w 671"/>
                  <a:gd name="T3" fmla="*/ 354 h 580"/>
                  <a:gd name="T4" fmla="*/ 290 w 671"/>
                  <a:gd name="T5" fmla="*/ 430 h 580"/>
                  <a:gd name="T6" fmla="*/ 150 w 671"/>
                  <a:gd name="T7" fmla="*/ 290 h 580"/>
                  <a:gd name="T8" fmla="*/ 290 w 671"/>
                  <a:gd name="T9" fmla="*/ 150 h 580"/>
                  <a:gd name="T10" fmla="*/ 414 w 671"/>
                  <a:gd name="T11" fmla="*/ 226 h 580"/>
                  <a:gd name="T12" fmla="*/ 566 w 671"/>
                  <a:gd name="T13" fmla="*/ 226 h 580"/>
                  <a:gd name="T14" fmla="*/ 572 w 671"/>
                  <a:gd name="T15" fmla="*/ 226 h 580"/>
                  <a:gd name="T16" fmla="*/ 671 w 671"/>
                  <a:gd name="T17" fmla="*/ 226 h 580"/>
                  <a:gd name="T18" fmla="*/ 564 w 671"/>
                  <a:gd name="T19" fmla="*/ 195 h 580"/>
                  <a:gd name="T20" fmla="*/ 296 w 671"/>
                  <a:gd name="T21" fmla="*/ 0 h 580"/>
                  <a:gd name="T22" fmla="*/ 290 w 671"/>
                  <a:gd name="T23" fmla="*/ 0 h 580"/>
                  <a:gd name="T24" fmla="*/ 0 w 671"/>
                  <a:gd name="T25" fmla="*/ 290 h 580"/>
                  <a:gd name="T26" fmla="*/ 290 w 671"/>
                  <a:gd name="T27" fmla="*/ 580 h 580"/>
                  <a:gd name="T28" fmla="*/ 296 w 671"/>
                  <a:gd name="T29" fmla="*/ 580 h 580"/>
                  <a:gd name="T30" fmla="*/ 564 w 671"/>
                  <a:gd name="T31" fmla="*/ 384 h 580"/>
                  <a:gd name="T32" fmla="*/ 671 w 671"/>
                  <a:gd name="T33" fmla="*/ 354 h 580"/>
                  <a:gd name="T34" fmla="*/ 572 w 671"/>
                  <a:gd name="T35" fmla="*/ 354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1" h="580">
                    <a:moveTo>
                      <a:pt x="572" y="354"/>
                    </a:moveTo>
                    <a:cubicBezTo>
                      <a:pt x="414" y="354"/>
                      <a:pt x="414" y="354"/>
                      <a:pt x="414" y="354"/>
                    </a:cubicBezTo>
                    <a:cubicBezTo>
                      <a:pt x="391" y="399"/>
                      <a:pt x="344" y="430"/>
                      <a:pt x="290" y="430"/>
                    </a:cubicBezTo>
                    <a:cubicBezTo>
                      <a:pt x="212" y="430"/>
                      <a:pt x="150" y="367"/>
                      <a:pt x="150" y="290"/>
                    </a:cubicBezTo>
                    <a:cubicBezTo>
                      <a:pt x="150" y="212"/>
                      <a:pt x="212" y="150"/>
                      <a:pt x="290" y="150"/>
                    </a:cubicBezTo>
                    <a:cubicBezTo>
                      <a:pt x="344" y="150"/>
                      <a:pt x="391" y="181"/>
                      <a:pt x="414" y="226"/>
                    </a:cubicBezTo>
                    <a:cubicBezTo>
                      <a:pt x="566" y="226"/>
                      <a:pt x="566" y="226"/>
                      <a:pt x="566" y="226"/>
                    </a:cubicBezTo>
                    <a:cubicBezTo>
                      <a:pt x="572" y="226"/>
                      <a:pt x="572" y="226"/>
                      <a:pt x="572" y="226"/>
                    </a:cubicBezTo>
                    <a:cubicBezTo>
                      <a:pt x="671" y="226"/>
                      <a:pt x="671" y="226"/>
                      <a:pt x="671" y="226"/>
                    </a:cubicBezTo>
                    <a:cubicBezTo>
                      <a:pt x="628" y="218"/>
                      <a:pt x="593" y="207"/>
                      <a:pt x="564" y="195"/>
                    </a:cubicBezTo>
                    <a:cubicBezTo>
                      <a:pt x="525" y="83"/>
                      <a:pt x="420" y="3"/>
                      <a:pt x="296" y="0"/>
                    </a:cubicBezTo>
                    <a:cubicBezTo>
                      <a:pt x="294" y="0"/>
                      <a:pt x="292" y="0"/>
                      <a:pt x="290" y="0"/>
                    </a:cubicBezTo>
                    <a:cubicBezTo>
                      <a:pt x="129" y="0"/>
                      <a:pt x="0" y="130"/>
                      <a:pt x="0" y="290"/>
                    </a:cubicBezTo>
                    <a:cubicBezTo>
                      <a:pt x="0" y="450"/>
                      <a:pt x="129" y="580"/>
                      <a:pt x="290" y="580"/>
                    </a:cubicBezTo>
                    <a:cubicBezTo>
                      <a:pt x="292" y="580"/>
                      <a:pt x="294" y="580"/>
                      <a:pt x="296" y="580"/>
                    </a:cubicBezTo>
                    <a:cubicBezTo>
                      <a:pt x="420" y="577"/>
                      <a:pt x="525" y="496"/>
                      <a:pt x="564" y="384"/>
                    </a:cubicBezTo>
                    <a:cubicBezTo>
                      <a:pt x="593" y="372"/>
                      <a:pt x="628" y="361"/>
                      <a:pt x="671" y="354"/>
                    </a:cubicBezTo>
                    <a:lnTo>
                      <a:pt x="572" y="354"/>
                    </a:lnTo>
                    <a:close/>
                  </a:path>
                </a:pathLst>
              </a:custGeom>
              <a:solidFill>
                <a:srgbClr val="133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938" tIns="36969" rIns="73938" bIns="369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56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514353" y="1400176"/>
                <a:ext cx="45719" cy="45719"/>
              </a:xfrm>
              <a:prstGeom prst="ellipse">
                <a:avLst/>
              </a:prstGeom>
              <a:solidFill>
                <a:srgbClr val="10B2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547359" y="1810991"/>
            <a:ext cx="1777349" cy="425602"/>
            <a:chOff x="468215" y="1867031"/>
            <a:chExt cx="2051168" cy="450247"/>
          </a:xfrm>
        </p:grpSpPr>
        <p:sp>
          <p:nvSpPr>
            <p:cNvPr id="83" name="양쪽 모서리가 둥근 사각형 82"/>
            <p:cNvSpPr/>
            <p:nvPr/>
          </p:nvSpPr>
          <p:spPr>
            <a:xfrm>
              <a:off x="468215" y="1867031"/>
              <a:ext cx="2051168" cy="346807"/>
            </a:xfrm>
            <a:prstGeom prst="round2SameRect">
              <a:avLst/>
            </a:prstGeom>
            <a:solidFill>
              <a:srgbClr val="0253A0"/>
            </a:solidFill>
            <a:ln>
              <a:solidFill>
                <a:srgbClr val="025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114914" y="1896215"/>
              <a:ext cx="757774" cy="421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</a:rPr>
                <a:t>컬럼명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2540732" y="1820599"/>
            <a:ext cx="6624735" cy="338620"/>
            <a:chOff x="4347204" y="1867031"/>
            <a:chExt cx="5122196" cy="358228"/>
          </a:xfrm>
        </p:grpSpPr>
        <p:sp>
          <p:nvSpPr>
            <p:cNvPr id="89" name="양쪽 모서리가 둥근 사각형 88"/>
            <p:cNvSpPr/>
            <p:nvPr/>
          </p:nvSpPr>
          <p:spPr>
            <a:xfrm>
              <a:off x="4347204" y="1867031"/>
              <a:ext cx="5122196" cy="346807"/>
            </a:xfrm>
            <a:prstGeom prst="round2SameRect">
              <a:avLst/>
            </a:prstGeom>
            <a:solidFill>
              <a:srgbClr val="2FC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31596" y="1886705"/>
              <a:ext cx="1465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예시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228583"/>
              </p:ext>
            </p:extLst>
          </p:nvPr>
        </p:nvGraphicFramePr>
        <p:xfrm>
          <a:off x="440616" y="2162608"/>
          <a:ext cx="8868484" cy="4290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6100">
                  <a:extLst>
                    <a:ext uri="{9D8B030D-6E8A-4147-A177-3AD203B41FA5}">
                      <a16:colId xmlns:a16="http://schemas.microsoft.com/office/drawing/2014/main" val="1229182016"/>
                    </a:ext>
                  </a:extLst>
                </a:gridCol>
                <a:gridCol w="6912384">
                  <a:extLst>
                    <a:ext uri="{9D8B030D-6E8A-4147-A177-3AD203B41FA5}">
                      <a16:colId xmlns:a16="http://schemas.microsoft.com/office/drawing/2014/main" val="3117528760"/>
                    </a:ext>
                  </a:extLst>
                </a:gridCol>
              </a:tblGrid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공항코드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206759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작성일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20170104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2286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최고온도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00959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최저온도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393162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운항상태여부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34464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RKTU 031500Z 01001KT 4800 BR NSC M03/M04 Q1024 NOSIG=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673981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풍향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북북동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327725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풍속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448677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이슬점온도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17489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날씨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84240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시정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459664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운고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06977"/>
                  </a:ext>
                </a:extLst>
              </a:tr>
              <a:tr h="33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기록시간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0800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5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2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9821">
            <a:off x="184983" y="1418684"/>
            <a:ext cx="9578431" cy="481878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kern="0">
              <a:solidFill>
                <a:prstClr val="white"/>
              </a:solidFill>
              <a:latin typeface="굴림" pitchFamily="50" charset="-127"/>
              <a:ea typeface="Rix모던고딕 M"/>
            </a:endParaRPr>
          </a:p>
        </p:txBody>
      </p:sp>
      <p:sp>
        <p:nvSpPr>
          <p:cNvPr id="19" name="TextBox 18"/>
          <p:cNvSpPr txBox="1"/>
          <p:nvPr/>
        </p:nvSpPr>
        <p:spPr>
          <a:xfrm rot="21532">
            <a:off x="698088" y="1639014"/>
            <a:ext cx="8955022" cy="437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한국공항공사 홈페이지</a:t>
            </a:r>
            <a:endParaRPr lang="en-US" altLang="ko-KR" sz="2000" dirty="0" smtClean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endParaRPr lang="en-US" altLang="ko-KR" sz="1000" dirty="0" smtClean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en-US" altLang="ko-KR" dirty="0" smtClean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en-US" altLang="ko-KR" u="sng" dirty="0">
                <a:solidFill>
                  <a:srgbClr val="0000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www.airport.co.kr</a:t>
            </a:r>
            <a:r>
              <a:rPr lang="en-US" altLang="ko-KR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한국공항공사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바로가기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고객센터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항공통계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</a:t>
            </a:r>
          </a:p>
          <a:p>
            <a:endParaRPr lang="en-US" altLang="ko-KR" sz="20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ko-KR" altLang="en-US" sz="2000" dirty="0" smtClean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항공기상청데이터</a:t>
            </a:r>
            <a:endParaRPr lang="en-US" altLang="ko-KR" sz="2000" dirty="0" smtClean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endParaRPr lang="en-US" altLang="ko-KR" sz="10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en-US" altLang="ko-KR" dirty="0" smtClean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en-US" altLang="ko-KR" u="sng" dirty="0" smtClean="0">
                <a:solidFill>
                  <a:srgbClr val="0000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amo.kma.go.kr</a:t>
            </a:r>
            <a:r>
              <a:rPr lang="en-US" altLang="ko-KR" dirty="0" smtClean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정보마당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공공데이터개방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– CSV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또는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API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로 제공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</a:t>
            </a:r>
          </a:p>
          <a:p>
            <a:endParaRPr lang="en-US" altLang="ko-KR" sz="20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ko-KR" altLang="en-US" sz="2000" dirty="0" err="1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공공데이터</a:t>
            </a:r>
            <a:r>
              <a:rPr lang="ko-KR" altLang="en-US" sz="2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ko-KR" altLang="en-US" sz="2000" dirty="0" smtClean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포털</a:t>
            </a:r>
            <a:endParaRPr lang="en-US" altLang="ko-KR" sz="20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endParaRPr lang="en-US" altLang="ko-KR" sz="10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en-US" altLang="ko-KR" dirty="0" smtClean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en-US" altLang="ko-KR" u="sng" dirty="0" smtClean="0">
                <a:solidFill>
                  <a:srgbClr val="0000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www.data.go.kr</a:t>
            </a:r>
            <a:r>
              <a:rPr lang="en-US" altLang="ko-KR" dirty="0" smtClean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한국공항공사 또는 기타 공공기관 검색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</a:t>
            </a:r>
          </a:p>
          <a:p>
            <a:endParaRPr lang="en-US" altLang="ko-KR" sz="20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en-US" altLang="ko-KR" sz="2000" dirty="0" err="1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Kaggle</a:t>
            </a:r>
            <a:r>
              <a:rPr lang="en-US" altLang="ko-KR" sz="2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(</a:t>
            </a:r>
            <a:r>
              <a:rPr lang="ko-KR" altLang="en-US" sz="2000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빅데이터 연구 커뮤니티</a:t>
            </a:r>
            <a:r>
              <a:rPr lang="en-US" altLang="ko-KR" sz="2000" dirty="0" smtClean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</a:t>
            </a:r>
          </a:p>
          <a:p>
            <a:endParaRPr lang="en-US" altLang="ko-KR" sz="100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r>
              <a:rPr lang="en-US" altLang="ko-KR" dirty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</a:t>
            </a:r>
            <a:r>
              <a:rPr lang="en-US" altLang="ko-KR" u="sng" dirty="0" smtClean="0">
                <a:solidFill>
                  <a:srgbClr val="0000FF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www.kaggle.com</a:t>
            </a:r>
            <a:r>
              <a:rPr lang="en-US" altLang="ko-KR" dirty="0" smtClean="0"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- flight delays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검색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유사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분석사례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검색 가능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) </a:t>
            </a:r>
          </a:p>
          <a:p>
            <a:endParaRPr lang="en-US" altLang="ko-KR" dirty="0" smtClean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endParaRPr lang="en-US" altLang="ko-KR" sz="1050" dirty="0"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38814" y="1772816"/>
            <a:ext cx="150317" cy="150317"/>
            <a:chOff x="5054692" y="2457450"/>
            <a:chExt cx="150317" cy="150317"/>
          </a:xfrm>
        </p:grpSpPr>
        <p:sp>
          <p:nvSpPr>
            <p:cNvPr id="27" name="타원 26"/>
            <p:cNvSpPr/>
            <p:nvPr/>
          </p:nvSpPr>
          <p:spPr>
            <a:xfrm>
              <a:off x="5054692" y="2457450"/>
              <a:ext cx="150317" cy="150317"/>
            </a:xfrm>
            <a:prstGeom prst="ellipse">
              <a:avLst/>
            </a:prstGeom>
            <a:solidFill>
              <a:srgbClr val="6666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099120" y="2506619"/>
              <a:ext cx="70984" cy="51979"/>
              <a:chOff x="5152967" y="2002533"/>
              <a:chExt cx="194053" cy="142100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 rot="18427643">
                <a:off x="5219316" y="1936186"/>
                <a:ext cx="61358" cy="194051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baseline="-25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 rot="3172357" flipV="1">
                <a:off x="5219314" y="2016928"/>
                <a:ext cx="61358" cy="194051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baseline="-25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438814" y="3827030"/>
            <a:ext cx="150317" cy="150317"/>
            <a:chOff x="5054692" y="2457450"/>
            <a:chExt cx="150317" cy="150317"/>
          </a:xfrm>
        </p:grpSpPr>
        <p:sp>
          <p:nvSpPr>
            <p:cNvPr id="44" name="타원 43"/>
            <p:cNvSpPr/>
            <p:nvPr/>
          </p:nvSpPr>
          <p:spPr>
            <a:xfrm>
              <a:off x="5054692" y="2457450"/>
              <a:ext cx="150317" cy="150317"/>
            </a:xfrm>
            <a:prstGeom prst="ellipse">
              <a:avLst/>
            </a:prstGeom>
            <a:solidFill>
              <a:srgbClr val="6666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5099120" y="2506619"/>
              <a:ext cx="70984" cy="51979"/>
              <a:chOff x="5152967" y="2002533"/>
              <a:chExt cx="194053" cy="142100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 rot="18427643">
                <a:off x="5219316" y="1936186"/>
                <a:ext cx="61358" cy="194051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baseline="-25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 rot="3172357" flipV="1">
                <a:off x="5219314" y="2016928"/>
                <a:ext cx="61358" cy="194051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baseline="-25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438814" y="2799923"/>
            <a:ext cx="150317" cy="150317"/>
            <a:chOff x="5054692" y="2457450"/>
            <a:chExt cx="150317" cy="150317"/>
          </a:xfrm>
        </p:grpSpPr>
        <p:sp>
          <p:nvSpPr>
            <p:cNvPr id="54" name="타원 53"/>
            <p:cNvSpPr/>
            <p:nvPr/>
          </p:nvSpPr>
          <p:spPr>
            <a:xfrm>
              <a:off x="5054692" y="2457450"/>
              <a:ext cx="150317" cy="150317"/>
            </a:xfrm>
            <a:prstGeom prst="ellipse">
              <a:avLst/>
            </a:prstGeom>
            <a:solidFill>
              <a:srgbClr val="6666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5099120" y="2506619"/>
              <a:ext cx="70984" cy="51979"/>
              <a:chOff x="5152967" y="2002533"/>
              <a:chExt cx="194053" cy="142100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 rot="18427643">
                <a:off x="5219316" y="1936186"/>
                <a:ext cx="61358" cy="194051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baseline="-25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 rot="3172357" flipV="1">
                <a:off x="5219314" y="2016928"/>
                <a:ext cx="61358" cy="194051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baseline="-25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endParaRPr>
              </a:p>
            </p:txBody>
          </p: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762A6E4-96FA-44F4-A238-1B3B1417094B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64" name="그룹 63"/>
          <p:cNvGrpSpPr/>
          <p:nvPr/>
        </p:nvGrpSpPr>
        <p:grpSpPr>
          <a:xfrm>
            <a:off x="434312" y="4854137"/>
            <a:ext cx="150317" cy="150317"/>
            <a:chOff x="5054692" y="2457450"/>
            <a:chExt cx="150317" cy="150317"/>
          </a:xfrm>
        </p:grpSpPr>
        <p:sp>
          <p:nvSpPr>
            <p:cNvPr id="65" name="타원 64"/>
            <p:cNvSpPr/>
            <p:nvPr/>
          </p:nvSpPr>
          <p:spPr>
            <a:xfrm>
              <a:off x="5054692" y="2457450"/>
              <a:ext cx="150317" cy="150317"/>
            </a:xfrm>
            <a:prstGeom prst="ellipse">
              <a:avLst/>
            </a:prstGeom>
            <a:solidFill>
              <a:srgbClr val="6666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5099120" y="2506619"/>
              <a:ext cx="70984" cy="51979"/>
              <a:chOff x="5152967" y="2002533"/>
              <a:chExt cx="194053" cy="142100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 rot="18427643">
                <a:off x="5219316" y="1936186"/>
                <a:ext cx="61358" cy="194051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baseline="-25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 rot="3172357" flipV="1">
                <a:off x="5219314" y="2016928"/>
                <a:ext cx="61358" cy="194051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kern="0" baseline="-25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1016009" y="282178"/>
            <a:ext cx="23615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dirty="0" err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</a:rPr>
              <a:t>참고데이터</a:t>
            </a:r>
            <a:r>
              <a:rPr kumimoji="0" lang="en-US" altLang="ko-KR" sz="26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</a:rPr>
              <a:t>(2/2)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3356C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7075" y="28217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2800" b="1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3AB7FF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endParaRPr kumimoji="0" lang="en-US" altLang="ko-KR" sz="28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3AB7FF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0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016009" y="282178"/>
            <a:ext cx="17684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수상자 혜택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3356C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7075" y="28217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2800" b="1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3AB7FF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6</a:t>
            </a:r>
            <a:endParaRPr kumimoji="0" lang="en-US" altLang="ko-KR" sz="28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3AB7FF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8318" y="2317129"/>
            <a:ext cx="4428000" cy="38198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  <a:alpha val="60000"/>
              </a:schemeClr>
            </a:solidFill>
          </a:ln>
          <a:effectLst>
            <a:innerShdw blurRad="1143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9550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1082664" y="2521085"/>
            <a:ext cx="3174603" cy="1034532"/>
            <a:chOff x="1060847" y="2203205"/>
            <a:chExt cx="3174603" cy="1171178"/>
          </a:xfrm>
        </p:grpSpPr>
        <p:grpSp>
          <p:nvGrpSpPr>
            <p:cNvPr id="145" name="그룹 144"/>
            <p:cNvGrpSpPr/>
            <p:nvPr/>
          </p:nvGrpSpPr>
          <p:grpSpPr>
            <a:xfrm>
              <a:off x="1060847" y="2203205"/>
              <a:ext cx="1171178" cy="1171178"/>
              <a:chOff x="1060847" y="2203205"/>
              <a:chExt cx="1171178" cy="1171178"/>
            </a:xfrm>
          </p:grpSpPr>
          <p:sp>
            <p:nvSpPr>
              <p:cNvPr id="138" name="도넛 137"/>
              <p:cNvSpPr/>
              <p:nvPr/>
            </p:nvSpPr>
            <p:spPr>
              <a:xfrm>
                <a:off x="1060847" y="2203205"/>
                <a:ext cx="1171178" cy="1171178"/>
              </a:xfrm>
              <a:prstGeom prst="donut">
                <a:avLst>
                  <a:gd name="adj" fmla="val 689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44" name="직선 연결선 143"/>
              <p:cNvCxnSpPr/>
              <p:nvPr/>
            </p:nvCxnSpPr>
            <p:spPr>
              <a:xfrm>
                <a:off x="1610436" y="2737275"/>
                <a:ext cx="72000" cy="0"/>
              </a:xfrm>
              <a:prstGeom prst="line">
                <a:avLst/>
              </a:prstGeom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그룹 145"/>
            <p:cNvGrpSpPr/>
            <p:nvPr/>
          </p:nvGrpSpPr>
          <p:grpSpPr>
            <a:xfrm>
              <a:off x="3064272" y="2203205"/>
              <a:ext cx="1171178" cy="1171178"/>
              <a:chOff x="1060847" y="2203205"/>
              <a:chExt cx="1171178" cy="1171178"/>
            </a:xfrm>
          </p:grpSpPr>
          <p:sp>
            <p:nvSpPr>
              <p:cNvPr id="147" name="도넛 146"/>
              <p:cNvSpPr/>
              <p:nvPr/>
            </p:nvSpPr>
            <p:spPr>
              <a:xfrm>
                <a:off x="1060847" y="2203205"/>
                <a:ext cx="1171178" cy="1171178"/>
              </a:xfrm>
              <a:prstGeom prst="donut">
                <a:avLst>
                  <a:gd name="adj" fmla="val 689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0" name="직선 연결선 149"/>
              <p:cNvCxnSpPr/>
              <p:nvPr/>
            </p:nvCxnSpPr>
            <p:spPr>
              <a:xfrm>
                <a:off x="1610436" y="2737275"/>
                <a:ext cx="72000" cy="0"/>
              </a:xfrm>
              <a:prstGeom prst="line">
                <a:avLst/>
              </a:prstGeom>
              <a:ln w="9525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4" name="그룹 233"/>
          <p:cNvGrpSpPr/>
          <p:nvPr/>
        </p:nvGrpSpPr>
        <p:grpSpPr>
          <a:xfrm>
            <a:off x="478854" y="2021572"/>
            <a:ext cx="4427999" cy="369332"/>
            <a:chOff x="452974" y="1701518"/>
            <a:chExt cx="4427999" cy="369332"/>
          </a:xfrm>
        </p:grpSpPr>
        <p:sp>
          <p:nvSpPr>
            <p:cNvPr id="232" name="양쪽 모서리가 둥근 사각형 231"/>
            <p:cNvSpPr/>
            <p:nvPr/>
          </p:nvSpPr>
          <p:spPr>
            <a:xfrm>
              <a:off x="452974" y="1712781"/>
              <a:ext cx="4427999" cy="346807"/>
            </a:xfrm>
            <a:prstGeom prst="round2SameRect">
              <a:avLst/>
            </a:prstGeom>
            <a:solidFill>
              <a:srgbClr val="10B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927034" y="1701518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입주 지원방법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989071" y="1847085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0B2E9"/>
                </a:solidFill>
              </a:rPr>
              <a:t>KAC </a:t>
            </a:r>
            <a:r>
              <a:rPr kumimoji="0" lang="ko-KR" altLang="en-US" sz="36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0B2E9"/>
                </a:solidFill>
              </a:rPr>
              <a:t>청년창업육성센터</a:t>
            </a:r>
            <a:endParaRPr kumimoji="0" lang="en-US" altLang="ko-KR" sz="3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0B2E9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157518" y="2484747"/>
            <a:ext cx="2476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108000" marR="0" lvl="0" indent="-1080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0B2E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임대료 및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기본사용료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면제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157519" y="2818277"/>
            <a:ext cx="308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108000" marR="0" lvl="0" indent="-1080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0B2E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noProof="0" dirty="0" err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기본사용료</a:t>
            </a:r>
            <a:r>
              <a:rPr kumimoji="0" lang="ko-KR" altLang="en-US" sz="1600" b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 면제 및 사무기기 지원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157520" y="3156831"/>
            <a:ext cx="3861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108000" marR="0" lvl="0" indent="-1080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0B2E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법률</a:t>
            </a:r>
            <a:r>
              <a:rPr kumimoji="0" lang="en-US" altLang="ko-KR" sz="1600" b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kumimoji="0" lang="ko-KR" altLang="en-US" sz="1600" b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세무</a:t>
            </a:r>
            <a:r>
              <a:rPr kumimoji="0" lang="en-US" altLang="ko-KR" sz="1600" b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, </a:t>
            </a:r>
            <a:r>
              <a:rPr kumimoji="0" lang="ko-KR" altLang="en-US" sz="1600" b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회계 등 창업전문가 컨설팅 지원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51530" y="1164659"/>
            <a:ext cx="6375005" cy="369332"/>
            <a:chOff x="451530" y="1238250"/>
            <a:chExt cx="6375005" cy="369332"/>
          </a:xfrm>
        </p:grpSpPr>
        <p:sp>
          <p:nvSpPr>
            <p:cNvPr id="87" name="TextBox 86"/>
            <p:cNvSpPr txBox="1"/>
            <p:nvPr/>
          </p:nvSpPr>
          <p:spPr>
            <a:xfrm>
              <a:off x="627402" y="1238250"/>
              <a:ext cx="6199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한국공항공사 </a:t>
              </a:r>
              <a:r>
                <a:rPr kumimoji="0" lang="en-US" altLang="ko-KR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KAC</a:t>
              </a:r>
              <a:r>
                <a:rPr kumimoji="0" lang="ko-KR" altLang="en-US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청년창업육성센터 입주 </a:t>
              </a:r>
              <a:r>
                <a:rPr kumimoji="0" lang="ko-KR" altLang="en-US" sz="180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지원시</a:t>
              </a:r>
              <a:r>
                <a:rPr kumimoji="0" lang="ko-KR" altLang="en-US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</a:t>
              </a:r>
              <a:r>
                <a:rPr kumimoji="0" lang="ko-KR" altLang="en-US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최고 가점 부여</a:t>
              </a:r>
              <a:endParaRPr kumimoji="0" lang="en-US" altLang="ko-KR" sz="18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451530" y="1349892"/>
              <a:ext cx="192316" cy="165100"/>
              <a:chOff x="451530" y="1340644"/>
              <a:chExt cx="192316" cy="165100"/>
            </a:xfrm>
          </p:grpSpPr>
          <p:sp>
            <p:nvSpPr>
              <p:cNvPr id="89" name="Freeform 5"/>
              <p:cNvSpPr>
                <a:spLocks/>
              </p:cNvSpPr>
              <p:nvPr/>
            </p:nvSpPr>
            <p:spPr bwMode="auto">
              <a:xfrm>
                <a:off x="451530" y="1340644"/>
                <a:ext cx="192316" cy="165100"/>
              </a:xfrm>
              <a:custGeom>
                <a:avLst/>
                <a:gdLst>
                  <a:gd name="T0" fmla="*/ 572 w 671"/>
                  <a:gd name="T1" fmla="*/ 354 h 580"/>
                  <a:gd name="T2" fmla="*/ 414 w 671"/>
                  <a:gd name="T3" fmla="*/ 354 h 580"/>
                  <a:gd name="T4" fmla="*/ 290 w 671"/>
                  <a:gd name="T5" fmla="*/ 430 h 580"/>
                  <a:gd name="T6" fmla="*/ 150 w 671"/>
                  <a:gd name="T7" fmla="*/ 290 h 580"/>
                  <a:gd name="T8" fmla="*/ 290 w 671"/>
                  <a:gd name="T9" fmla="*/ 150 h 580"/>
                  <a:gd name="T10" fmla="*/ 414 w 671"/>
                  <a:gd name="T11" fmla="*/ 226 h 580"/>
                  <a:gd name="T12" fmla="*/ 566 w 671"/>
                  <a:gd name="T13" fmla="*/ 226 h 580"/>
                  <a:gd name="T14" fmla="*/ 572 w 671"/>
                  <a:gd name="T15" fmla="*/ 226 h 580"/>
                  <a:gd name="T16" fmla="*/ 671 w 671"/>
                  <a:gd name="T17" fmla="*/ 226 h 580"/>
                  <a:gd name="T18" fmla="*/ 564 w 671"/>
                  <a:gd name="T19" fmla="*/ 195 h 580"/>
                  <a:gd name="T20" fmla="*/ 296 w 671"/>
                  <a:gd name="T21" fmla="*/ 0 h 580"/>
                  <a:gd name="T22" fmla="*/ 290 w 671"/>
                  <a:gd name="T23" fmla="*/ 0 h 580"/>
                  <a:gd name="T24" fmla="*/ 0 w 671"/>
                  <a:gd name="T25" fmla="*/ 290 h 580"/>
                  <a:gd name="T26" fmla="*/ 290 w 671"/>
                  <a:gd name="T27" fmla="*/ 580 h 580"/>
                  <a:gd name="T28" fmla="*/ 296 w 671"/>
                  <a:gd name="T29" fmla="*/ 580 h 580"/>
                  <a:gd name="T30" fmla="*/ 564 w 671"/>
                  <a:gd name="T31" fmla="*/ 384 h 580"/>
                  <a:gd name="T32" fmla="*/ 671 w 671"/>
                  <a:gd name="T33" fmla="*/ 354 h 580"/>
                  <a:gd name="T34" fmla="*/ 572 w 671"/>
                  <a:gd name="T35" fmla="*/ 354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1" h="580">
                    <a:moveTo>
                      <a:pt x="572" y="354"/>
                    </a:moveTo>
                    <a:cubicBezTo>
                      <a:pt x="414" y="354"/>
                      <a:pt x="414" y="354"/>
                      <a:pt x="414" y="354"/>
                    </a:cubicBezTo>
                    <a:cubicBezTo>
                      <a:pt x="391" y="399"/>
                      <a:pt x="344" y="430"/>
                      <a:pt x="290" y="430"/>
                    </a:cubicBezTo>
                    <a:cubicBezTo>
                      <a:pt x="212" y="430"/>
                      <a:pt x="150" y="367"/>
                      <a:pt x="150" y="290"/>
                    </a:cubicBezTo>
                    <a:cubicBezTo>
                      <a:pt x="150" y="212"/>
                      <a:pt x="212" y="150"/>
                      <a:pt x="290" y="150"/>
                    </a:cubicBezTo>
                    <a:cubicBezTo>
                      <a:pt x="344" y="150"/>
                      <a:pt x="391" y="181"/>
                      <a:pt x="414" y="226"/>
                    </a:cubicBezTo>
                    <a:cubicBezTo>
                      <a:pt x="566" y="226"/>
                      <a:pt x="566" y="226"/>
                      <a:pt x="566" y="226"/>
                    </a:cubicBezTo>
                    <a:cubicBezTo>
                      <a:pt x="572" y="226"/>
                      <a:pt x="572" y="226"/>
                      <a:pt x="572" y="226"/>
                    </a:cubicBezTo>
                    <a:cubicBezTo>
                      <a:pt x="671" y="226"/>
                      <a:pt x="671" y="226"/>
                      <a:pt x="671" y="226"/>
                    </a:cubicBezTo>
                    <a:cubicBezTo>
                      <a:pt x="628" y="218"/>
                      <a:pt x="593" y="207"/>
                      <a:pt x="564" y="195"/>
                    </a:cubicBezTo>
                    <a:cubicBezTo>
                      <a:pt x="525" y="83"/>
                      <a:pt x="420" y="3"/>
                      <a:pt x="296" y="0"/>
                    </a:cubicBezTo>
                    <a:cubicBezTo>
                      <a:pt x="294" y="0"/>
                      <a:pt x="292" y="0"/>
                      <a:pt x="290" y="0"/>
                    </a:cubicBezTo>
                    <a:cubicBezTo>
                      <a:pt x="129" y="0"/>
                      <a:pt x="0" y="130"/>
                      <a:pt x="0" y="290"/>
                    </a:cubicBezTo>
                    <a:cubicBezTo>
                      <a:pt x="0" y="450"/>
                      <a:pt x="129" y="580"/>
                      <a:pt x="290" y="580"/>
                    </a:cubicBezTo>
                    <a:cubicBezTo>
                      <a:pt x="292" y="580"/>
                      <a:pt x="294" y="580"/>
                      <a:pt x="296" y="580"/>
                    </a:cubicBezTo>
                    <a:cubicBezTo>
                      <a:pt x="420" y="577"/>
                      <a:pt x="525" y="496"/>
                      <a:pt x="564" y="384"/>
                    </a:cubicBezTo>
                    <a:cubicBezTo>
                      <a:pt x="593" y="372"/>
                      <a:pt x="628" y="361"/>
                      <a:pt x="671" y="354"/>
                    </a:cubicBezTo>
                    <a:lnTo>
                      <a:pt x="572" y="354"/>
                    </a:lnTo>
                    <a:close/>
                  </a:path>
                </a:pathLst>
              </a:custGeom>
              <a:solidFill>
                <a:srgbClr val="133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938" tIns="36969" rIns="73938" bIns="369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514353" y="1400176"/>
                <a:ext cx="45719" cy="45719"/>
              </a:xfrm>
              <a:prstGeom prst="ellipse">
                <a:avLst/>
              </a:prstGeom>
              <a:solidFill>
                <a:srgbClr val="10B2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026" name="_x240809744" descr="EMB00002e102c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37" y="4413028"/>
            <a:ext cx="2378031" cy="173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40813184" descr="EMB00002e102c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792" y="4401108"/>
            <a:ext cx="2212171" cy="172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422944" y="2529511"/>
            <a:ext cx="4596756" cy="3488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108000" indent="-108000" latinLnBrk="0">
              <a:spcBef>
                <a:spcPts val="800"/>
              </a:spcBef>
              <a:buClr>
                <a:srgbClr val="10B2E9"/>
              </a:buClr>
              <a:buFont typeface="Arial" panose="020B0604020202020204" pitchFamily="34" charset="0"/>
              <a:buChar char="•"/>
            </a:pP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신청자격 </a:t>
            </a:r>
            <a:r>
              <a: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: 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 </a:t>
            </a:r>
            <a:r>
              <a: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세 이상 </a:t>
            </a:r>
            <a:r>
              <a: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~ 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 </a:t>
            </a:r>
            <a:r>
              <a: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39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세 이하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08000" indent="-108000" latinLnBrk="0">
              <a:spcBef>
                <a:spcPts val="800"/>
              </a:spcBef>
              <a:buClr>
                <a:srgbClr val="10B2E9"/>
              </a:buClr>
              <a:buFont typeface="Arial" panose="020B0604020202020204" pitchFamily="34" charset="0"/>
              <a:buChar char="•"/>
            </a:pP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신청기간 </a:t>
            </a: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2019</a:t>
            </a:r>
            <a:r>
              <a: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</a:t>
            </a: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  <a:r>
              <a: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예정 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08000" indent="-108000" latinLnBrk="0">
              <a:spcBef>
                <a:spcPts val="800"/>
              </a:spcBef>
              <a:buClr>
                <a:srgbClr val="10B2E9"/>
              </a:buClr>
              <a:buFont typeface="Arial" panose="020B0604020202020204" pitchFamily="34" charset="0"/>
              <a:buChar char="•"/>
            </a:pPr>
            <a:r>
              <a:rPr lang="ko-KR" altLang="en-US" sz="14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심사방법</a:t>
            </a:r>
            <a:endParaRPr lang="en-US" altLang="ko-KR" sz="1400" b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atinLnBrk="0">
              <a:spcBef>
                <a:spcPts val="800"/>
              </a:spcBef>
              <a:buClr>
                <a:srgbClr val="10B2E9"/>
              </a:buClr>
            </a:pPr>
            <a:r>
              <a: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- 1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 </a:t>
            </a:r>
            <a:r>
              <a: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입주지원서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및 사업계획서 평가</a:t>
            </a:r>
            <a:endParaRPr lang="en-US" altLang="ko-KR" sz="1400" b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atinLnBrk="0">
              <a:spcBef>
                <a:spcPts val="800"/>
              </a:spcBef>
              <a:buClr>
                <a:srgbClr val="10B2E9"/>
              </a:buClr>
            </a:pP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- 2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 </a:t>
            </a:r>
            <a:r>
              <a: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 </a:t>
            </a:r>
            <a:r>
              <a: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· 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외부 전문가로 </a:t>
            </a:r>
            <a:r>
              <a:rPr lang="ko-KR" altLang="en-US" sz="14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심사단을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구성하여 </a:t>
            </a:r>
            <a:r>
              <a:rPr lang="ko-KR" altLang="en-US" sz="14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발표평가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400" b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08000" indent="-108000" latinLnBrk="0">
              <a:spcBef>
                <a:spcPts val="800"/>
              </a:spcBef>
              <a:buClr>
                <a:srgbClr val="10B2E9"/>
              </a:buClr>
              <a:buFont typeface="Arial" panose="020B0604020202020204" pitchFamily="34" charset="0"/>
              <a:buChar char="•"/>
            </a:pP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심사기준 </a:t>
            </a:r>
            <a:endParaRPr lang="en-US" altLang="ko-KR" sz="1400" b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atinLnBrk="0">
              <a:spcBef>
                <a:spcPts val="800"/>
              </a:spcBef>
              <a:buClr>
                <a:srgbClr val="10B2E9"/>
              </a:buClr>
            </a:pP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ko-KR" altLang="en-US" sz="1400" b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창업의지</a:t>
            </a: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및 역량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atinLnBrk="0">
              <a:spcBef>
                <a:spcPts val="800"/>
              </a:spcBef>
              <a:buClr>
                <a:srgbClr val="10B2E9"/>
              </a:buClr>
            </a:pP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 </a:t>
            </a:r>
            <a:r>
              <a: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</a:t>
            </a:r>
            <a:r>
              <a:rPr lang="ko-KR" altLang="en-US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업계획의 </a:t>
            </a:r>
            <a:r>
              <a: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적정성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atinLnBrk="0">
              <a:spcBef>
                <a:spcPts val="800"/>
              </a:spcBef>
              <a:buClr>
                <a:srgbClr val="10B2E9"/>
              </a:buClr>
            </a:pP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 </a:t>
            </a:r>
            <a:r>
              <a: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창의성 및 현실성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atinLnBrk="0">
              <a:spcBef>
                <a:spcPts val="800"/>
              </a:spcBef>
              <a:buClr>
                <a:srgbClr val="10B2E9"/>
              </a:buClr>
            </a:pP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 </a:t>
            </a:r>
            <a:r>
              <a: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고용 연계성</a:t>
            </a:r>
            <a:endParaRPr lang="en-US" altLang="ko-KR" sz="1400" b="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08000" indent="-108000" latinLnBrk="0">
              <a:spcBef>
                <a:spcPts val="800"/>
              </a:spcBef>
              <a:buClr>
                <a:srgbClr val="10B2E9"/>
              </a:buClr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10B2E9"/>
                </a:solidFill>
              </a:rPr>
              <a:t> </a:t>
            </a:r>
            <a:r>
              <a: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평가를 통해 </a:t>
            </a: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단위로 연장하며</a:t>
            </a: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최대 </a:t>
            </a: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년까지</a:t>
            </a:r>
            <a:r>
              <a: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입주가능</a:t>
            </a:r>
            <a:endParaRPr lang="en-US" altLang="ko-KR" sz="14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157520" y="3508796"/>
            <a:ext cx="368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108000" marR="0" lvl="0" indent="-1080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0B2E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한국공항공사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유관부서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자문 및 협업 추진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157521" y="3860713"/>
            <a:ext cx="3929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108000" marR="0" lvl="0" indent="-1080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0B2E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공사 인프라 및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발간물을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활용하여 기업 홍보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7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"/>
            <a:ext cx="9906000" cy="68569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15" y="5568253"/>
            <a:ext cx="2239770" cy="308472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6267450" y="-16778"/>
            <a:ext cx="3665115" cy="2582178"/>
          </a:xfrm>
          <a:custGeom>
            <a:avLst/>
            <a:gdLst>
              <a:gd name="connsiteX0" fmla="*/ 0 w 3573710"/>
              <a:gd name="connsiteY0" fmla="*/ 0 h 2592198"/>
              <a:gd name="connsiteX1" fmla="*/ 0 w 3573710"/>
              <a:gd name="connsiteY1" fmla="*/ 0 h 2592198"/>
              <a:gd name="connsiteX2" fmla="*/ 2726422 w 3573710"/>
              <a:gd name="connsiteY2" fmla="*/ 2592198 h 2592198"/>
              <a:gd name="connsiteX3" fmla="*/ 3573710 w 3573710"/>
              <a:gd name="connsiteY3" fmla="*/ 1853967 h 2592198"/>
              <a:gd name="connsiteX0" fmla="*/ 0 w 3573710"/>
              <a:gd name="connsiteY0" fmla="*/ 0 h 2592198"/>
              <a:gd name="connsiteX1" fmla="*/ 0 w 3573710"/>
              <a:gd name="connsiteY1" fmla="*/ 0 h 2592198"/>
              <a:gd name="connsiteX2" fmla="*/ 2707847 w 3573710"/>
              <a:gd name="connsiteY2" fmla="*/ 2592198 h 2592198"/>
              <a:gd name="connsiteX3" fmla="*/ 3573710 w 3573710"/>
              <a:gd name="connsiteY3" fmla="*/ 1853967 h 259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3710" h="2592198">
                <a:moveTo>
                  <a:pt x="0" y="0"/>
                </a:moveTo>
                <a:lnTo>
                  <a:pt x="0" y="0"/>
                </a:lnTo>
                <a:lnTo>
                  <a:pt x="2707847" y="2592198"/>
                </a:lnTo>
                <a:lnTo>
                  <a:pt x="3573710" y="1853967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779883" y="3899093"/>
            <a:ext cx="346233" cy="68981"/>
            <a:chOff x="4703442" y="2170236"/>
            <a:chExt cx="497205" cy="99060"/>
          </a:xfrm>
        </p:grpSpPr>
        <p:sp>
          <p:nvSpPr>
            <p:cNvPr id="6" name="타원 5"/>
            <p:cNvSpPr/>
            <p:nvPr/>
          </p:nvSpPr>
          <p:spPr>
            <a:xfrm>
              <a:off x="4903467" y="2170236"/>
              <a:ext cx="99060" cy="99060"/>
            </a:xfrm>
            <a:prstGeom prst="ellipse">
              <a:avLst/>
            </a:prstGeom>
            <a:solidFill>
              <a:srgbClr val="64B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703442" y="2170236"/>
              <a:ext cx="99060" cy="99060"/>
            </a:xfrm>
            <a:prstGeom prst="ellipse">
              <a:avLst/>
            </a:prstGeom>
            <a:solidFill>
              <a:srgbClr val="6FCD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5101587" y="2170236"/>
              <a:ext cx="99060" cy="99060"/>
            </a:xfrm>
            <a:prstGeom prst="ellipse">
              <a:avLst/>
            </a:prstGeom>
            <a:solidFill>
              <a:srgbClr val="C2C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703994" y="2146495"/>
            <a:ext cx="4151778" cy="1614963"/>
            <a:chOff x="2703994" y="2146495"/>
            <a:chExt cx="4151778" cy="1614963"/>
          </a:xfrm>
        </p:grpSpPr>
        <p:sp>
          <p:nvSpPr>
            <p:cNvPr id="14" name="Rectangle 39"/>
            <p:cNvSpPr>
              <a:spLocks noChangeArrowheads="1"/>
            </p:cNvSpPr>
            <p:nvPr/>
          </p:nvSpPr>
          <p:spPr bwMode="auto">
            <a:xfrm>
              <a:off x="2703994" y="2146495"/>
              <a:ext cx="4151778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감사합니다</a:t>
              </a:r>
            </a:p>
          </p:txBody>
        </p:sp>
        <p:sp>
          <p:nvSpPr>
            <p:cNvPr id="17" name="Rectangle 39"/>
            <p:cNvSpPr>
              <a:spLocks noChangeArrowheads="1"/>
            </p:cNvSpPr>
            <p:nvPr/>
          </p:nvSpPr>
          <p:spPr bwMode="auto">
            <a:xfrm>
              <a:off x="4277971" y="3392126"/>
              <a:ext cx="12824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5pPr>
              <a:lvl6pPr marL="2514600" indent="-228600" eaLnBrk="0" fontAlgn="ctr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6pPr>
              <a:lvl7pPr marL="2971800" indent="-228600" eaLnBrk="0" fontAlgn="ctr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7pPr>
              <a:lvl8pPr marL="3429000" indent="-228600" eaLnBrk="0" fontAlgn="ctr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8pPr>
              <a:lvl9pPr marL="3886200" indent="-228600" eaLnBrk="0" fontAlgn="ctr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산돌고딕 M" pitchFamily="18" charset="-127"/>
                  <a:ea typeface="산돌고딕 M" pitchFamily="18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-150" normalizeH="0" baseline="0" noProof="0" dirty="0" smtClean="0">
                  <a:ln>
                    <a:noFill/>
                  </a:ln>
                  <a:solidFill>
                    <a:srgbClr val="FFFFFF">
                      <a:alpha val="39000"/>
                    </a:srgbClr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Thank you</a:t>
              </a:r>
              <a:endParaRPr kumimoji="1" lang="ko-KR" altLang="en-US" sz="2400" b="0" i="0" u="none" strike="noStrike" kern="0" cap="none" spc="-150" normalizeH="0" baseline="0" noProof="0" dirty="0">
                <a:ln>
                  <a:noFill/>
                </a:ln>
                <a:solidFill>
                  <a:srgbClr val="FFFFFF">
                    <a:alpha val="39000"/>
                  </a:srgb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368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" b="36993"/>
          <a:stretch/>
        </p:blipFill>
        <p:spPr>
          <a:xfrm>
            <a:off x="0" y="0"/>
            <a:ext cx="9905999" cy="402671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-33263" y="3221374"/>
            <a:ext cx="9980263" cy="843479"/>
            <a:chOff x="-5156310" y="3034394"/>
            <a:chExt cx="15092471" cy="1275536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9059426" y="3433195"/>
              <a:ext cx="876735" cy="87673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-5156310" y="3034394"/>
              <a:ext cx="15092471" cy="919440"/>
            </a:xfrm>
            <a:custGeom>
              <a:avLst/>
              <a:gdLst>
                <a:gd name="connsiteX0" fmla="*/ 0 w 9969500"/>
                <a:gd name="connsiteY0" fmla="*/ 762000 h 762000"/>
                <a:gd name="connsiteX1" fmla="*/ 0 w 9969500"/>
                <a:gd name="connsiteY1" fmla="*/ 762000 h 762000"/>
                <a:gd name="connsiteX2" fmla="*/ 9220200 w 9969500"/>
                <a:gd name="connsiteY2" fmla="*/ 762000 h 762000"/>
                <a:gd name="connsiteX3" fmla="*/ 9969500 w 9969500"/>
                <a:gd name="connsiteY3" fmla="*/ 0 h 762000"/>
                <a:gd name="connsiteX0" fmla="*/ 2688567 w 12658067"/>
                <a:gd name="connsiteY0" fmla="*/ 762000 h 762000"/>
                <a:gd name="connsiteX1" fmla="*/ 0 w 12658067"/>
                <a:gd name="connsiteY1" fmla="*/ 762000 h 762000"/>
                <a:gd name="connsiteX2" fmla="*/ 11908767 w 12658067"/>
                <a:gd name="connsiteY2" fmla="*/ 762000 h 762000"/>
                <a:gd name="connsiteX3" fmla="*/ 12658067 w 12658067"/>
                <a:gd name="connsiteY3" fmla="*/ 0 h 762000"/>
                <a:gd name="connsiteX0" fmla="*/ 2688567 w 12615560"/>
                <a:gd name="connsiteY0" fmla="*/ 806512 h 806512"/>
                <a:gd name="connsiteX1" fmla="*/ 0 w 12615560"/>
                <a:gd name="connsiteY1" fmla="*/ 806512 h 806512"/>
                <a:gd name="connsiteX2" fmla="*/ 11908767 w 12615560"/>
                <a:gd name="connsiteY2" fmla="*/ 806512 h 806512"/>
                <a:gd name="connsiteX3" fmla="*/ 12615560 w 12615560"/>
                <a:gd name="connsiteY3" fmla="*/ 0 h 80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5560" h="806512">
                  <a:moveTo>
                    <a:pt x="2688567" y="806512"/>
                  </a:moveTo>
                  <a:lnTo>
                    <a:pt x="0" y="806512"/>
                  </a:lnTo>
                  <a:lnTo>
                    <a:pt x="11908767" y="806512"/>
                  </a:lnTo>
                  <a:lnTo>
                    <a:pt x="12615560" y="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21326" y="2968371"/>
            <a:ext cx="21451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INDEX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12121" y="4231357"/>
            <a:ext cx="2836378" cy="1825935"/>
            <a:chOff x="970885" y="4361378"/>
            <a:chExt cx="2836378" cy="1825935"/>
          </a:xfrm>
        </p:grpSpPr>
        <p:sp>
          <p:nvSpPr>
            <p:cNvPr id="9" name="TextBox 8"/>
            <p:cNvSpPr txBox="1"/>
            <p:nvPr/>
          </p:nvSpPr>
          <p:spPr>
            <a:xfrm>
              <a:off x="1718230" y="4361378"/>
              <a:ext cx="2089033" cy="182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한국공항공사 소개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4500"/>
                </a:lnSpc>
              </a:pP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문제 출제 목적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4500"/>
                </a:lnSpc>
              </a:pPr>
              <a:r>
                <a:rPr lang="ko-KR" altLang="en-US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대회문제</a:t>
              </a: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 소개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0885" y="4363737"/>
              <a:ext cx="527709" cy="182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altLang="ko-KR" sz="24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0</a:t>
              </a:r>
              <a:r>
                <a:rPr lang="en-US" altLang="ko-KR" sz="24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AB7FF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1</a:t>
              </a:r>
            </a:p>
            <a:p>
              <a:pPr>
                <a:lnSpc>
                  <a:spcPts val="4500"/>
                </a:lnSpc>
              </a:pPr>
              <a:r>
                <a:rPr lang="en-US" altLang="ko-KR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0</a:t>
              </a:r>
              <a:r>
                <a:rPr lang="en-US" altLang="ko-KR" sz="24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AB7FF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2</a:t>
              </a:r>
            </a:p>
            <a:p>
              <a:pPr>
                <a:lnSpc>
                  <a:spcPts val="4500"/>
                </a:lnSpc>
              </a:pPr>
              <a:r>
                <a:rPr lang="en-US" altLang="ko-KR" sz="24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0</a:t>
              </a:r>
              <a:r>
                <a:rPr lang="en-US" altLang="ko-KR" sz="24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AB7FF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21052" y="4279719"/>
            <a:ext cx="2148691" cy="1825533"/>
            <a:chOff x="970885" y="4361378"/>
            <a:chExt cx="2148691" cy="2200144"/>
          </a:xfrm>
        </p:grpSpPr>
        <p:sp>
          <p:nvSpPr>
            <p:cNvPr id="14" name="TextBox 13"/>
            <p:cNvSpPr txBox="1"/>
            <p:nvPr/>
          </p:nvSpPr>
          <p:spPr>
            <a:xfrm>
              <a:off x="1718230" y="4361378"/>
              <a:ext cx="1401346" cy="1823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ko-KR" altLang="en-US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제공데이터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4500"/>
                </a:lnSpc>
              </a:pPr>
              <a:r>
                <a:rPr lang="ko-KR" altLang="en-US" sz="20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참고데이터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4500"/>
                </a:lnSpc>
              </a:pPr>
              <a:r>
                <a:rPr lang="ko-KR" altLang="en-US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수상자 혜택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0885" y="4363737"/>
              <a:ext cx="527709" cy="2197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altLang="ko-KR" sz="24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0</a:t>
              </a:r>
              <a:r>
                <a:rPr lang="en-US" altLang="ko-KR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AB7FF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4</a:t>
              </a:r>
              <a:endPara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AB7FF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4500"/>
                </a:lnSpc>
              </a:pPr>
              <a:r>
                <a:rPr lang="en-US" altLang="ko-KR" sz="24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0</a:t>
              </a:r>
              <a:r>
                <a:rPr lang="en-US" altLang="ko-KR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AB7FF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5</a:t>
              </a:r>
              <a:endParaRPr lang="en-US" altLang="ko-KR" sz="2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AB7FF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4500"/>
                </a:lnSpc>
              </a:pPr>
              <a:r>
                <a:rPr lang="en-US" altLang="ko-KR" sz="24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0</a:t>
              </a:r>
              <a:r>
                <a:rPr lang="en-US" altLang="ko-KR" sz="24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AB7FF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0027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016009" y="282178"/>
            <a:ext cx="33489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</a:rPr>
              <a:t>한국공항공사 소개</a:t>
            </a:r>
            <a:r>
              <a:rPr kumimoji="0" lang="en-US" altLang="ko-KR" sz="26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</a:rPr>
              <a:t>(1/2)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3356C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7075" y="28217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28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3AB7FF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0" lang="en-US" altLang="ko-KR" sz="28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3AB7FF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KAC_40s_kor - 복사본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14763"/>
            <a:ext cx="9906000" cy="535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0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016009" y="282178"/>
            <a:ext cx="33489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한국공항공사 소개</a:t>
            </a:r>
            <a:r>
              <a:rPr kumimoji="0" lang="en-US" altLang="ko-KR" sz="26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(2/2)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3356C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7075" y="28217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3AB7FF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kumimoji="0" lang="en-US" altLang="ko-KR" sz="28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3AB7FF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459855" y="2090510"/>
            <a:ext cx="3538065" cy="371663"/>
            <a:chOff x="488651" y="3139768"/>
            <a:chExt cx="3538065" cy="371663"/>
          </a:xfrm>
        </p:grpSpPr>
        <p:grpSp>
          <p:nvGrpSpPr>
            <p:cNvPr id="118" name="그룹 117"/>
            <p:cNvGrpSpPr/>
            <p:nvPr/>
          </p:nvGrpSpPr>
          <p:grpSpPr>
            <a:xfrm>
              <a:off x="488651" y="3139768"/>
              <a:ext cx="910639" cy="371663"/>
              <a:chOff x="718971" y="4200617"/>
              <a:chExt cx="980117" cy="371661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718971" y="4200617"/>
                <a:ext cx="72000" cy="72000"/>
              </a:xfrm>
              <a:prstGeom prst="rect">
                <a:avLst/>
              </a:prstGeom>
              <a:solidFill>
                <a:srgbClr val="0253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795029" y="4264503"/>
                <a:ext cx="904059" cy="3077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0253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F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lights</a:t>
                </a:r>
              </a:p>
            </p:txBody>
          </p:sp>
        </p:grpSp>
        <p:cxnSp>
          <p:nvCxnSpPr>
            <p:cNvPr id="146" name="직선 연결선 145"/>
            <p:cNvCxnSpPr/>
            <p:nvPr/>
          </p:nvCxnSpPr>
          <p:spPr>
            <a:xfrm>
              <a:off x="1498884" y="3357542"/>
              <a:ext cx="252783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/>
          <p:cNvGrpSpPr/>
          <p:nvPr/>
        </p:nvGrpSpPr>
        <p:grpSpPr>
          <a:xfrm>
            <a:off x="463482" y="3341847"/>
            <a:ext cx="3542328" cy="375614"/>
            <a:chOff x="488652" y="4741553"/>
            <a:chExt cx="3542328" cy="375614"/>
          </a:xfrm>
        </p:grpSpPr>
        <p:grpSp>
          <p:nvGrpSpPr>
            <p:cNvPr id="122" name="그룹 121"/>
            <p:cNvGrpSpPr/>
            <p:nvPr/>
          </p:nvGrpSpPr>
          <p:grpSpPr>
            <a:xfrm>
              <a:off x="488652" y="4741553"/>
              <a:ext cx="1327551" cy="375614"/>
              <a:chOff x="718971" y="5731476"/>
              <a:chExt cx="1428839" cy="375612"/>
            </a:xfrm>
          </p:grpSpPr>
          <p:sp>
            <p:nvSpPr>
              <p:cNvPr id="123" name="직사각형 122"/>
              <p:cNvSpPr/>
              <p:nvPr/>
            </p:nvSpPr>
            <p:spPr>
              <a:xfrm>
                <a:off x="718971" y="5731476"/>
                <a:ext cx="72000" cy="72000"/>
              </a:xfrm>
              <a:prstGeom prst="rect">
                <a:avLst/>
              </a:prstGeom>
              <a:solidFill>
                <a:srgbClr val="10B2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801863" y="5799313"/>
                <a:ext cx="1345947" cy="3077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latinLnBrk="0">
                  <a:defRPr sz="2400" b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253A0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10B2E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P</a:t>
                </a: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AX(2018)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48" name="직선 연결선 147"/>
            <p:cNvCxnSpPr/>
            <p:nvPr/>
          </p:nvCxnSpPr>
          <p:spPr>
            <a:xfrm>
              <a:off x="1906591" y="4963278"/>
              <a:ext cx="2124389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4638675" y="1150621"/>
            <a:ext cx="4816475" cy="5121751"/>
            <a:chOff x="4638675" y="1150621"/>
            <a:chExt cx="4816475" cy="512175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723" y="1279796"/>
              <a:ext cx="3194427" cy="4654440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4638675" y="1150621"/>
              <a:ext cx="4562797" cy="5121751"/>
              <a:chOff x="4638675" y="1150621"/>
              <a:chExt cx="4562797" cy="5121751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6431280" y="1150621"/>
                <a:ext cx="2693669" cy="770911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2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86" name="Picture 245"/>
              <p:cNvPicPr preferRelativeResize="0">
                <a:picLocks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864104" y="3433866"/>
                <a:ext cx="1008000" cy="1008000"/>
              </a:xfrm>
              <a:prstGeom prst="ellipse">
                <a:avLst/>
              </a:prstGeom>
              <a:ln w="31750">
                <a:solidFill>
                  <a:schemeClr val="bg2"/>
                </a:solidFill>
              </a:ln>
              <a:effectLst/>
            </p:spPr>
          </p:pic>
          <p:grpSp>
            <p:nvGrpSpPr>
              <p:cNvPr id="95" name="그룹 94"/>
              <p:cNvGrpSpPr/>
              <p:nvPr/>
            </p:nvGrpSpPr>
            <p:grpSpPr>
              <a:xfrm>
                <a:off x="8338427" y="5596934"/>
                <a:ext cx="863045" cy="532367"/>
                <a:chOff x="4599635" y="1096089"/>
                <a:chExt cx="909716" cy="561154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4599635" y="1166533"/>
                  <a:ext cx="133266" cy="136114"/>
                </a:xfrm>
                <a:prstGeom prst="ellipse">
                  <a:avLst/>
                </a:prstGeom>
                <a:gradFill>
                  <a:gsLst>
                    <a:gs pos="50000">
                      <a:srgbClr val="2FC2D1"/>
                    </a:gs>
                    <a:gs pos="50000">
                      <a:srgbClr val="0253A0"/>
                    </a:gs>
                  </a:gsLst>
                  <a:lin ang="0" scaled="0"/>
                </a:gra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" name="직사각형 36"/>
                <p:cNvSpPr>
                  <a:spLocks noChangeArrowheads="1"/>
                </p:cNvSpPr>
                <p:nvPr/>
              </p:nvSpPr>
              <p:spPr bwMode="auto">
                <a:xfrm>
                  <a:off x="4732205" y="1096089"/>
                  <a:ext cx="775905" cy="291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1" i="0" u="none" strike="noStrike" kern="1200" cap="none" spc="0" normalizeH="0" baseline="0" noProof="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국제공항</a:t>
                  </a:r>
                  <a:endParaRPr kumimoji="0" lang="ko-KR" altLang="en-US" sz="12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4599639" y="1428015"/>
                  <a:ext cx="133266" cy="136114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" name="직사각형 37"/>
                <p:cNvSpPr>
                  <a:spLocks noChangeArrowheads="1"/>
                </p:cNvSpPr>
                <p:nvPr/>
              </p:nvSpPr>
              <p:spPr bwMode="auto">
                <a:xfrm>
                  <a:off x="4733446" y="1365266"/>
                  <a:ext cx="775905" cy="291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1" i="0" u="none" strike="noStrike" kern="1200" cap="none" spc="0" normalizeH="0" baseline="0" noProof="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국내공항</a:t>
                  </a:r>
                  <a:endParaRPr kumimoji="0" lang="ko-KR" altLang="en-US" sz="12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8" name="그룹 27"/>
              <p:cNvGrpSpPr/>
              <p:nvPr/>
            </p:nvGrpSpPr>
            <p:grpSpPr>
              <a:xfrm>
                <a:off x="7498231" y="2075403"/>
                <a:ext cx="593866" cy="606558"/>
                <a:chOff x="7448346" y="2312599"/>
                <a:chExt cx="677941" cy="677939"/>
              </a:xfrm>
            </p:grpSpPr>
            <p:sp>
              <p:nvSpPr>
                <p:cNvPr id="29" name="타원 28"/>
                <p:cNvSpPr/>
                <p:nvPr/>
              </p:nvSpPr>
              <p:spPr>
                <a:xfrm>
                  <a:off x="7448346" y="2312599"/>
                  <a:ext cx="677941" cy="677939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직사각형 40"/>
                <p:cNvSpPr>
                  <a:spLocks noChangeArrowheads="1"/>
                </p:cNvSpPr>
                <p:nvPr/>
              </p:nvSpPr>
              <p:spPr bwMode="auto">
                <a:xfrm>
                  <a:off x="7657390" y="2695016"/>
                  <a:ext cx="259853" cy="171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원주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>
                <a:blip r:embed="rId6">
                  <a:biLevel thresh="25000"/>
                </a:blip>
                <a:stretch>
                  <a:fillRect/>
                </a:stretch>
              </p:blipFill>
              <p:spPr>
                <a:xfrm>
                  <a:off x="7650144" y="2431859"/>
                  <a:ext cx="274345" cy="236691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35"/>
              <p:cNvGrpSpPr/>
              <p:nvPr/>
            </p:nvGrpSpPr>
            <p:grpSpPr>
              <a:xfrm>
                <a:off x="6604704" y="3504985"/>
                <a:ext cx="605326" cy="606558"/>
                <a:chOff x="6240700" y="4221106"/>
                <a:chExt cx="691020" cy="677939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6240700" y="4221106"/>
                  <a:ext cx="691020" cy="677939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직사각형 45"/>
                <p:cNvSpPr>
                  <a:spLocks noChangeArrowheads="1"/>
                </p:cNvSpPr>
                <p:nvPr/>
              </p:nvSpPr>
              <p:spPr bwMode="auto">
                <a:xfrm>
                  <a:off x="6456284" y="4566874"/>
                  <a:ext cx="259851" cy="171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 extrusionH="76200">
                  <a:bevelT prst="slope"/>
                  <a:bevelB/>
                  <a:extrusionClr>
                    <a:schemeClr val="bg1">
                      <a:lumMod val="85000"/>
                    </a:schemeClr>
                  </a:extrusionClr>
                </a:sp3d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군산</a:t>
                  </a:r>
                  <a:endParaRPr kumimoji="0" lang="en-US" altLang="ko-KR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>
                <a:blip r:embed="rId7">
                  <a:biLevel thresh="25000"/>
                </a:blip>
                <a:stretch>
                  <a:fillRect/>
                </a:stretch>
              </p:blipFill>
              <p:spPr>
                <a:xfrm>
                  <a:off x="6430250" y="4428051"/>
                  <a:ext cx="311921" cy="110090"/>
                </a:xfrm>
                <a:prstGeom prst="rect">
                  <a:avLst/>
                </a:prstGeom>
              </p:spPr>
            </p:pic>
          </p:grpSp>
          <p:grpSp>
            <p:nvGrpSpPr>
              <p:cNvPr id="50" name="그룹 49"/>
              <p:cNvGrpSpPr/>
              <p:nvPr/>
            </p:nvGrpSpPr>
            <p:grpSpPr>
              <a:xfrm>
                <a:off x="8540876" y="3481809"/>
                <a:ext cx="593868" cy="606558"/>
                <a:chOff x="8760115" y="4145456"/>
                <a:chExt cx="677940" cy="677939"/>
              </a:xfrm>
            </p:grpSpPr>
            <p:sp>
              <p:nvSpPr>
                <p:cNvPr id="52" name="타원 51"/>
                <p:cNvSpPr/>
                <p:nvPr/>
              </p:nvSpPr>
              <p:spPr>
                <a:xfrm>
                  <a:off x="8760115" y="4145456"/>
                  <a:ext cx="677940" cy="677939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직사각형 40"/>
                <p:cNvSpPr>
                  <a:spLocks noChangeArrowheads="1"/>
                </p:cNvSpPr>
                <p:nvPr/>
              </p:nvSpPr>
              <p:spPr bwMode="auto">
                <a:xfrm>
                  <a:off x="8969153" y="4544569"/>
                  <a:ext cx="259851" cy="171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i="0" u="none" strike="noStrike" kern="1200" cap="none" spc="0" normalizeH="0" baseline="0" noProof="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포항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>
                <a:blip r:embed="rId8">
                  <a:biLevel thresh="25000"/>
                </a:blip>
                <a:stretch>
                  <a:fillRect/>
                </a:stretch>
              </p:blipFill>
              <p:spPr>
                <a:xfrm>
                  <a:off x="8943344" y="4326794"/>
                  <a:ext cx="311483" cy="190704"/>
                </a:xfrm>
                <a:prstGeom prst="rect">
                  <a:avLst/>
                </a:prstGeom>
              </p:spPr>
            </p:pic>
          </p:grpSp>
          <p:grpSp>
            <p:nvGrpSpPr>
              <p:cNvPr id="55" name="그룹 54"/>
              <p:cNvGrpSpPr/>
              <p:nvPr/>
            </p:nvGrpSpPr>
            <p:grpSpPr>
              <a:xfrm>
                <a:off x="8514306" y="4095904"/>
                <a:ext cx="593866" cy="606558"/>
                <a:chOff x="8337034" y="4911322"/>
                <a:chExt cx="677939" cy="677939"/>
              </a:xfrm>
            </p:grpSpPr>
            <p:sp>
              <p:nvSpPr>
                <p:cNvPr id="56" name="타원 55"/>
                <p:cNvSpPr/>
                <p:nvPr/>
              </p:nvSpPr>
              <p:spPr>
                <a:xfrm>
                  <a:off x="8337034" y="4911322"/>
                  <a:ext cx="677939" cy="677939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직사각형 41"/>
                <p:cNvSpPr>
                  <a:spLocks noChangeArrowheads="1"/>
                </p:cNvSpPr>
                <p:nvPr/>
              </p:nvSpPr>
              <p:spPr bwMode="auto">
                <a:xfrm>
                  <a:off x="8546083" y="5315385"/>
                  <a:ext cx="259852" cy="171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i="0" u="none" strike="noStrike" kern="1200" cap="none" spc="0" normalizeH="0" baseline="0" noProof="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울산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</a:blip>
                <a:stretch>
                  <a:fillRect/>
                </a:stretch>
              </p:blipFill>
              <p:spPr>
                <a:xfrm>
                  <a:off x="8532965" y="5075789"/>
                  <a:ext cx="286079" cy="216148"/>
                </a:xfrm>
                <a:prstGeom prst="rect">
                  <a:avLst/>
                </a:prstGeom>
              </p:spPr>
            </p:pic>
          </p:grpSp>
          <p:grpSp>
            <p:nvGrpSpPr>
              <p:cNvPr id="64" name="그룹 63"/>
              <p:cNvGrpSpPr/>
              <p:nvPr/>
            </p:nvGrpSpPr>
            <p:grpSpPr>
              <a:xfrm>
                <a:off x="7275389" y="4570036"/>
                <a:ext cx="605326" cy="606558"/>
                <a:chOff x="7517279" y="5415766"/>
                <a:chExt cx="691020" cy="677940"/>
              </a:xfrm>
            </p:grpSpPr>
            <p:sp>
              <p:nvSpPr>
                <p:cNvPr id="65" name="타원 64"/>
                <p:cNvSpPr/>
                <p:nvPr/>
              </p:nvSpPr>
              <p:spPr>
                <a:xfrm>
                  <a:off x="7517279" y="5415766"/>
                  <a:ext cx="691020" cy="677940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" name="직사각형 42"/>
                <p:cNvSpPr>
                  <a:spLocks noChangeArrowheads="1"/>
                </p:cNvSpPr>
                <p:nvPr/>
              </p:nvSpPr>
              <p:spPr bwMode="auto">
                <a:xfrm>
                  <a:off x="7732865" y="5765972"/>
                  <a:ext cx="259851" cy="171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i="0" u="none" strike="noStrike" kern="1200" cap="none" spc="0" normalizeH="0" baseline="0" noProof="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사천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10">
                  <a:biLevel thresh="25000"/>
                </a:blip>
                <a:stretch>
                  <a:fillRect/>
                </a:stretch>
              </p:blipFill>
              <p:spPr>
                <a:xfrm>
                  <a:off x="7700091" y="5555194"/>
                  <a:ext cx="325395" cy="208040"/>
                </a:xfrm>
                <a:prstGeom prst="rect">
                  <a:avLst/>
                </a:prstGeom>
              </p:spPr>
            </p:pic>
          </p:grpSp>
          <p:grpSp>
            <p:nvGrpSpPr>
              <p:cNvPr id="68" name="그룹 67"/>
              <p:cNvGrpSpPr/>
              <p:nvPr/>
            </p:nvGrpSpPr>
            <p:grpSpPr>
              <a:xfrm>
                <a:off x="6783409" y="4923767"/>
                <a:ext cx="593866" cy="606558"/>
                <a:chOff x="6657366" y="5849580"/>
                <a:chExt cx="677941" cy="677940"/>
              </a:xfrm>
            </p:grpSpPr>
            <p:sp>
              <p:nvSpPr>
                <p:cNvPr id="69" name="타원 68"/>
                <p:cNvSpPr/>
                <p:nvPr/>
              </p:nvSpPr>
              <p:spPr>
                <a:xfrm>
                  <a:off x="6657366" y="5849580"/>
                  <a:ext cx="677941" cy="677940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" name="직사각형 43"/>
                <p:cNvSpPr>
                  <a:spLocks noChangeArrowheads="1"/>
                </p:cNvSpPr>
                <p:nvPr/>
              </p:nvSpPr>
              <p:spPr bwMode="auto">
                <a:xfrm>
                  <a:off x="6866411" y="6231049"/>
                  <a:ext cx="259853" cy="171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i="0" u="none" strike="noStrike" kern="1200" cap="none" spc="0" normalizeH="0" baseline="0" noProof="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여수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71" name="그림 70"/>
                <p:cNvPicPr>
                  <a:picLocks noChangeAspect="1"/>
                </p:cNvPicPr>
                <p:nvPr/>
              </p:nvPicPr>
              <p:blipFill>
                <a:blip r:embed="rId11">
                  <a:biLevel thresh="25000"/>
                </a:blip>
                <a:stretch>
                  <a:fillRect/>
                </a:stretch>
              </p:blipFill>
              <p:spPr>
                <a:xfrm>
                  <a:off x="6805753" y="6025662"/>
                  <a:ext cx="381166" cy="182297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/>
              <p:cNvGrpSpPr/>
              <p:nvPr/>
            </p:nvGrpSpPr>
            <p:grpSpPr>
              <a:xfrm>
                <a:off x="6696771" y="4296258"/>
                <a:ext cx="605326" cy="606558"/>
                <a:chOff x="6382390" y="5252658"/>
                <a:chExt cx="691020" cy="677940"/>
              </a:xfrm>
            </p:grpSpPr>
            <p:sp>
              <p:nvSpPr>
                <p:cNvPr id="73" name="타원 72"/>
                <p:cNvSpPr/>
                <p:nvPr/>
              </p:nvSpPr>
              <p:spPr>
                <a:xfrm>
                  <a:off x="6382390" y="5252658"/>
                  <a:ext cx="691020" cy="677940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" name="직사각형 44"/>
                <p:cNvSpPr>
                  <a:spLocks noChangeArrowheads="1"/>
                </p:cNvSpPr>
                <p:nvPr/>
              </p:nvSpPr>
              <p:spPr bwMode="auto">
                <a:xfrm>
                  <a:off x="6597976" y="5601103"/>
                  <a:ext cx="259851" cy="171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i="0" u="none" strike="noStrike" kern="1200" cap="none" spc="0" normalizeH="0" baseline="0" noProof="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광주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75" name="그림 74"/>
                <p:cNvPicPr>
                  <a:picLocks noChangeAspect="1"/>
                </p:cNvPicPr>
                <p:nvPr/>
              </p:nvPicPr>
              <p:blipFill>
                <a:blip r:embed="rId12">
                  <a:biLevel thresh="25000"/>
                </a:blip>
                <a:stretch>
                  <a:fillRect/>
                </a:stretch>
              </p:blipFill>
              <p:spPr>
                <a:xfrm>
                  <a:off x="6582026" y="5399801"/>
                  <a:ext cx="291748" cy="221982"/>
                </a:xfrm>
                <a:prstGeom prst="rect">
                  <a:avLst/>
                </a:prstGeom>
              </p:spPr>
            </p:pic>
          </p:grpSp>
          <p:grpSp>
            <p:nvGrpSpPr>
              <p:cNvPr id="6" name="그룹 5"/>
              <p:cNvGrpSpPr/>
              <p:nvPr/>
            </p:nvGrpSpPr>
            <p:grpSpPr>
              <a:xfrm>
                <a:off x="7861609" y="1486467"/>
                <a:ext cx="784102" cy="784102"/>
                <a:chOff x="7735968" y="1314706"/>
                <a:chExt cx="826504" cy="826504"/>
              </a:xfrm>
            </p:grpSpPr>
            <p:sp>
              <p:nvSpPr>
                <p:cNvPr id="24" name="타원 23"/>
                <p:cNvSpPr/>
                <p:nvPr/>
              </p:nvSpPr>
              <p:spPr>
                <a:xfrm>
                  <a:off x="7735968" y="1314706"/>
                  <a:ext cx="826504" cy="826504"/>
                </a:xfrm>
                <a:prstGeom prst="ellipse">
                  <a:avLst/>
                </a:prstGeom>
                <a:solidFill>
                  <a:srgbClr val="2FC2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직사각형 38"/>
                <p:cNvSpPr>
                  <a:spLocks noChangeArrowheads="1"/>
                </p:cNvSpPr>
                <p:nvPr/>
              </p:nvSpPr>
              <p:spPr bwMode="auto">
                <a:xfrm>
                  <a:off x="8029251" y="1776587"/>
                  <a:ext cx="239936" cy="1622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253A0">
                            <a:alpha val="43000"/>
                          </a:srgbClr>
                        </a:outerShdw>
                      </a:effectLst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양양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253A0">
                          <a:alpha val="43000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>
                <a:blip r:embed="rId13">
                  <a:biLevel thresh="25000"/>
                </a:blip>
                <a:stretch>
                  <a:fillRect/>
                </a:stretch>
              </p:blipFill>
              <p:spPr>
                <a:xfrm>
                  <a:off x="7959826" y="1470728"/>
                  <a:ext cx="378789" cy="293747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/>
              <p:cNvGrpSpPr/>
              <p:nvPr/>
            </p:nvGrpSpPr>
            <p:grpSpPr>
              <a:xfrm>
                <a:off x="7781925" y="3264214"/>
                <a:ext cx="784102" cy="784122"/>
                <a:chOff x="7651975" y="3188587"/>
                <a:chExt cx="826504" cy="826525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7651975" y="3188587"/>
                  <a:ext cx="826504" cy="826525"/>
                </a:xfrm>
                <a:prstGeom prst="ellipse">
                  <a:avLst/>
                </a:prstGeom>
                <a:solidFill>
                  <a:srgbClr val="2FC2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직사각형 49"/>
                <p:cNvSpPr>
                  <a:spLocks noChangeArrowheads="1"/>
                </p:cNvSpPr>
                <p:nvPr/>
              </p:nvSpPr>
              <p:spPr bwMode="auto">
                <a:xfrm>
                  <a:off x="7945259" y="3665052"/>
                  <a:ext cx="239936" cy="1622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253A0">
                            <a:alpha val="43000"/>
                          </a:srgbClr>
                        </a:outerShdw>
                      </a:effectLst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대구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253A0">
                          <a:alpha val="43000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14">
                  <a:biLevel thresh="25000"/>
                </a:blip>
                <a:stretch>
                  <a:fillRect/>
                </a:stretch>
              </p:blipFill>
              <p:spPr>
                <a:xfrm>
                  <a:off x="7848115" y="3385134"/>
                  <a:ext cx="434225" cy="252553"/>
                </a:xfrm>
                <a:prstGeom prst="rect">
                  <a:avLst/>
                </a:prstGeom>
              </p:spPr>
            </p:pic>
          </p:grpSp>
          <p:grpSp>
            <p:nvGrpSpPr>
              <p:cNvPr id="8" name="그룹 7"/>
              <p:cNvGrpSpPr/>
              <p:nvPr/>
            </p:nvGrpSpPr>
            <p:grpSpPr>
              <a:xfrm>
                <a:off x="7013991" y="2554048"/>
                <a:ext cx="784102" cy="784122"/>
                <a:chOff x="6842513" y="2440018"/>
                <a:chExt cx="826504" cy="826525"/>
              </a:xfrm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6842513" y="2440018"/>
                  <a:ext cx="826504" cy="826525"/>
                </a:xfrm>
                <a:prstGeom prst="ellipse">
                  <a:avLst/>
                </a:prstGeom>
                <a:solidFill>
                  <a:srgbClr val="2FC2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직사각형 48"/>
                <p:cNvSpPr>
                  <a:spLocks noChangeArrowheads="1"/>
                </p:cNvSpPr>
                <p:nvPr/>
              </p:nvSpPr>
              <p:spPr bwMode="auto">
                <a:xfrm>
                  <a:off x="7135796" y="2900721"/>
                  <a:ext cx="239936" cy="1622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253A0">
                            <a:alpha val="43000"/>
                          </a:srgbClr>
                        </a:outerShdw>
                      </a:effectLst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청주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253A0">
                          <a:alpha val="43000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15">
                  <a:biLevel thresh="25000"/>
                </a:blip>
                <a:stretch>
                  <a:fillRect/>
                </a:stretch>
              </p:blipFill>
              <p:spPr>
                <a:xfrm>
                  <a:off x="7080527" y="2608522"/>
                  <a:ext cx="350477" cy="286375"/>
                </a:xfrm>
                <a:prstGeom prst="rect">
                  <a:avLst/>
                </a:prstGeom>
              </p:spPr>
            </p:pic>
          </p:grpSp>
          <p:grpSp>
            <p:nvGrpSpPr>
              <p:cNvPr id="12" name="그룹 11"/>
              <p:cNvGrpSpPr/>
              <p:nvPr/>
            </p:nvGrpSpPr>
            <p:grpSpPr>
              <a:xfrm>
                <a:off x="7924858" y="4586031"/>
                <a:ext cx="838727" cy="838723"/>
                <a:chOff x="7802636" y="4581887"/>
                <a:chExt cx="884083" cy="884079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7802636" y="4581887"/>
                  <a:ext cx="884083" cy="884079"/>
                </a:xfrm>
                <a:prstGeom prst="ellipse">
                  <a:avLst/>
                </a:prstGeom>
                <a:solidFill>
                  <a:srgbClr val="2FC2D1"/>
                </a:solidFill>
                <a:ln w="34925">
                  <a:solidFill>
                    <a:srgbClr val="0253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" name="직사각형 50"/>
                <p:cNvSpPr>
                  <a:spLocks noChangeArrowheads="1"/>
                </p:cNvSpPr>
                <p:nvPr/>
              </p:nvSpPr>
              <p:spPr bwMode="auto">
                <a:xfrm>
                  <a:off x="7958365" y="5127442"/>
                  <a:ext cx="527762" cy="1622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i="0" u="none" strike="noStrike" kern="1200" cap="none" spc="0" normalizeH="0" baseline="0" noProof="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253A0">
                            <a:alpha val="43000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김해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253A0">
                          <a:alpha val="43000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63" name="그림 62"/>
                <p:cNvPicPr>
                  <a:picLocks noChangeAspect="1"/>
                </p:cNvPicPr>
                <p:nvPr/>
              </p:nvPicPr>
              <p:blipFill>
                <a:blip r:embed="rId16">
                  <a:biLevel thresh="25000"/>
                </a:blip>
                <a:stretch>
                  <a:fillRect/>
                </a:stretch>
              </p:blipFill>
              <p:spPr>
                <a:xfrm>
                  <a:off x="7947770" y="4729543"/>
                  <a:ext cx="565268" cy="373055"/>
                </a:xfrm>
                <a:prstGeom prst="rect">
                  <a:avLst/>
                </a:prstGeom>
              </p:spPr>
            </p:pic>
          </p:grpSp>
          <p:grpSp>
            <p:nvGrpSpPr>
              <p:cNvPr id="11" name="그룹 10"/>
              <p:cNvGrpSpPr/>
              <p:nvPr/>
            </p:nvGrpSpPr>
            <p:grpSpPr>
              <a:xfrm>
                <a:off x="5913677" y="4564566"/>
                <a:ext cx="784102" cy="784124"/>
                <a:chOff x="5682698" y="4559257"/>
                <a:chExt cx="826504" cy="82652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5682698" y="4559257"/>
                  <a:ext cx="826504" cy="826527"/>
                </a:xfrm>
                <a:prstGeom prst="ellipse">
                  <a:avLst/>
                </a:prstGeom>
                <a:solidFill>
                  <a:srgbClr val="2FC2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9" name="직사각형 51"/>
                <p:cNvSpPr>
                  <a:spLocks noChangeArrowheads="1"/>
                </p:cNvSpPr>
                <p:nvPr/>
              </p:nvSpPr>
              <p:spPr bwMode="auto">
                <a:xfrm>
                  <a:off x="5975983" y="5067843"/>
                  <a:ext cx="239936" cy="1622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253A0">
                            <a:alpha val="43000"/>
                          </a:srgbClr>
                        </a:outerShdw>
                      </a:effectLst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무안</a:t>
                  </a:r>
                  <a:endParaRPr kumimoji="0" lang="en-US" altLang="ko-KR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253A0">
                          <a:alpha val="43000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0" name="그림 79"/>
                <p:cNvPicPr>
                  <a:picLocks noChangeAspect="1"/>
                </p:cNvPicPr>
                <p:nvPr/>
              </p:nvPicPr>
              <p:blipFill>
                <a:blip r:embed="rId17">
                  <a:biLevel thresh="25000"/>
                </a:blip>
                <a:stretch>
                  <a:fillRect/>
                </a:stretch>
              </p:blipFill>
              <p:spPr>
                <a:xfrm>
                  <a:off x="5927452" y="4770002"/>
                  <a:ext cx="336995" cy="239443"/>
                </a:xfrm>
                <a:prstGeom prst="rect">
                  <a:avLst/>
                </a:prstGeom>
              </p:spPr>
            </p:pic>
          </p:grpSp>
          <p:grpSp>
            <p:nvGrpSpPr>
              <p:cNvPr id="93" name="그룹 92"/>
              <p:cNvGrpSpPr/>
              <p:nvPr/>
            </p:nvGrpSpPr>
            <p:grpSpPr>
              <a:xfrm>
                <a:off x="6190085" y="5404116"/>
                <a:ext cx="868260" cy="868256"/>
                <a:chOff x="5974054" y="5444211"/>
                <a:chExt cx="915213" cy="915208"/>
              </a:xfrm>
            </p:grpSpPr>
            <p:sp>
              <p:nvSpPr>
                <p:cNvPr id="82" name="타원 81"/>
                <p:cNvSpPr/>
                <p:nvPr/>
              </p:nvSpPr>
              <p:spPr>
                <a:xfrm>
                  <a:off x="5974054" y="5444211"/>
                  <a:ext cx="915213" cy="915208"/>
                </a:xfrm>
                <a:prstGeom prst="ellipse">
                  <a:avLst/>
                </a:prstGeom>
                <a:solidFill>
                  <a:srgbClr val="2FC2D1"/>
                </a:solidFill>
                <a:ln w="34925">
                  <a:solidFill>
                    <a:srgbClr val="0253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" name="직사각형 56"/>
                <p:cNvSpPr>
                  <a:spLocks noChangeArrowheads="1"/>
                </p:cNvSpPr>
                <p:nvPr/>
              </p:nvSpPr>
              <p:spPr bwMode="auto">
                <a:xfrm>
                  <a:off x="6198828" y="5998012"/>
                  <a:ext cx="392988" cy="1622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i="0" u="none" strike="noStrike" kern="1200" cap="none" spc="0" normalizeH="0" baseline="0" noProof="0" dirty="0" err="1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253A0">
                            <a:alpha val="43000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재쥬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253A0">
                          <a:alpha val="43000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>
                <a:blip r:embed="rId18">
                  <a:biLevel thresh="25000"/>
                </a:blip>
                <a:stretch>
                  <a:fillRect/>
                </a:stretch>
              </p:blipFill>
              <p:spPr>
                <a:xfrm>
                  <a:off x="6157078" y="5607318"/>
                  <a:ext cx="483107" cy="393071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/>
              <p:nvPr/>
            </p:nvGrpSpPr>
            <p:grpSpPr>
              <a:xfrm>
                <a:off x="6174769" y="1848503"/>
                <a:ext cx="940325" cy="940320"/>
                <a:chOff x="5957909" y="1671778"/>
                <a:chExt cx="991175" cy="991170"/>
              </a:xfrm>
            </p:grpSpPr>
            <p:sp>
              <p:nvSpPr>
                <p:cNvPr id="88" name="타원 87"/>
                <p:cNvSpPr/>
                <p:nvPr/>
              </p:nvSpPr>
              <p:spPr>
                <a:xfrm>
                  <a:off x="5957909" y="1671778"/>
                  <a:ext cx="991175" cy="991170"/>
                </a:xfrm>
                <a:prstGeom prst="ellipse">
                  <a:avLst/>
                </a:prstGeom>
                <a:solidFill>
                  <a:srgbClr val="2FC2D1"/>
                </a:solidFill>
                <a:ln w="34925">
                  <a:solidFill>
                    <a:srgbClr val="0253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89" name="그림 88"/>
                <p:cNvPicPr>
                  <a:picLocks noChangeAspect="1"/>
                </p:cNvPicPr>
                <p:nvPr/>
              </p:nvPicPr>
              <p:blipFill>
                <a:blip r:embed="rId19">
                  <a:biLevel thresh="25000"/>
                </a:blip>
                <a:stretch>
                  <a:fillRect/>
                </a:stretch>
              </p:blipFill>
              <p:spPr>
                <a:xfrm>
                  <a:off x="6128252" y="1852943"/>
                  <a:ext cx="587740" cy="470232"/>
                </a:xfrm>
                <a:prstGeom prst="rect">
                  <a:avLst/>
                </a:prstGeom>
              </p:spPr>
            </p:pic>
            <p:sp>
              <p:nvSpPr>
                <p:cNvPr id="90" name="직사각형 47"/>
                <p:cNvSpPr>
                  <a:spLocks noChangeArrowheads="1"/>
                </p:cNvSpPr>
                <p:nvPr/>
              </p:nvSpPr>
              <p:spPr bwMode="auto">
                <a:xfrm>
                  <a:off x="6182766" y="2349273"/>
                  <a:ext cx="512663" cy="1622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00" b="1" noProof="0" dirty="0" smtClean="0">
                      <a:ln>
                        <a:solidFill>
                          <a:prstClr val="black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253A0">
                            <a:alpha val="43000"/>
                          </a:srgbClr>
                        </a:outerShdw>
                      </a:effectLst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김포</a:t>
                  </a:r>
                  <a:endParaRPr kumimoji="0" lang="ko-KR" altLang="en-US" sz="1000" b="1" i="0" u="none" strike="noStrike" kern="120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253A0">
                          <a:alpha val="43000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91" name="Picture 245"/>
              <p:cNvPicPr preferRelativeResize="0">
                <a:picLocks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91" r="18491"/>
              <a:stretch/>
            </p:blipFill>
            <p:spPr bwMode="auto">
              <a:xfrm>
                <a:off x="4638675" y="1459248"/>
                <a:ext cx="1458859" cy="1458859"/>
              </a:xfrm>
              <a:prstGeom prst="ellipse">
                <a:avLst/>
              </a:prstGeom>
              <a:ln w="31750">
                <a:solidFill>
                  <a:schemeClr val="bg2"/>
                </a:solidFill>
              </a:ln>
              <a:effectLst/>
            </p:spPr>
          </p:pic>
          <p:pic>
            <p:nvPicPr>
              <p:cNvPr id="92" name="Picture 245"/>
              <p:cNvPicPr preferRelativeResize="0">
                <a:picLocks noChangeArrowheads="1"/>
              </p:cNvPicPr>
              <p:nvPr/>
            </p:nvPicPr>
            <p:blipFill rotWithShape="1">
              <a:blip r:embed="rId21"/>
              <a:srcRect l="66702" t="32234" r="26947" b="56926"/>
              <a:stretch/>
            </p:blipFill>
            <p:spPr bwMode="auto">
              <a:xfrm>
                <a:off x="4864104" y="4739610"/>
                <a:ext cx="1008000" cy="1008000"/>
              </a:xfrm>
              <a:prstGeom prst="ellipse">
                <a:avLst/>
              </a:prstGeom>
              <a:ln w="31750">
                <a:solidFill>
                  <a:schemeClr val="bg2"/>
                </a:solidFill>
              </a:ln>
              <a:effectLst/>
            </p:spPr>
          </p:pic>
          <p:sp>
            <p:nvSpPr>
              <p:cNvPr id="134" name="자유형 133"/>
              <p:cNvSpPr/>
              <p:nvPr/>
            </p:nvSpPr>
            <p:spPr>
              <a:xfrm>
                <a:off x="5875866" y="1630679"/>
                <a:ext cx="852593" cy="255955"/>
              </a:xfrm>
              <a:custGeom>
                <a:avLst/>
                <a:gdLst>
                  <a:gd name="connsiteX0" fmla="*/ 944880 w 944880"/>
                  <a:gd name="connsiteY0" fmla="*/ 251460 h 251460"/>
                  <a:gd name="connsiteX1" fmla="*/ 944880 w 944880"/>
                  <a:gd name="connsiteY1" fmla="*/ 0 h 251460"/>
                  <a:gd name="connsiteX2" fmla="*/ 0 w 944880"/>
                  <a:gd name="connsiteY2" fmla="*/ 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4880" h="251460">
                    <a:moveTo>
                      <a:pt x="944880" y="251460"/>
                    </a:moveTo>
                    <a:lnTo>
                      <a:pt x="944880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rgbClr val="0253A0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5" name="자유형 134"/>
              <p:cNvSpPr/>
              <p:nvPr/>
            </p:nvSpPr>
            <p:spPr>
              <a:xfrm>
                <a:off x="5867400" y="4191000"/>
                <a:ext cx="2463800" cy="380600"/>
              </a:xfrm>
              <a:custGeom>
                <a:avLst/>
                <a:gdLst>
                  <a:gd name="connsiteX0" fmla="*/ 2658533 w 2658533"/>
                  <a:gd name="connsiteY0" fmla="*/ 270933 h 270933"/>
                  <a:gd name="connsiteX1" fmla="*/ 2658533 w 2658533"/>
                  <a:gd name="connsiteY1" fmla="*/ 0 h 270933"/>
                  <a:gd name="connsiteX2" fmla="*/ 0 w 2658533"/>
                  <a:gd name="connsiteY2" fmla="*/ 0 h 27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58533" h="270933">
                    <a:moveTo>
                      <a:pt x="2658533" y="270933"/>
                    </a:moveTo>
                    <a:lnTo>
                      <a:pt x="2658533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rgbClr val="0253A0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5362574" y="5794373"/>
                <a:ext cx="927099" cy="160867"/>
              </a:xfrm>
              <a:custGeom>
                <a:avLst/>
                <a:gdLst>
                  <a:gd name="connsiteX0" fmla="*/ 952500 w 952500"/>
                  <a:gd name="connsiteY0" fmla="*/ 209550 h 209550"/>
                  <a:gd name="connsiteX1" fmla="*/ 0 w 952500"/>
                  <a:gd name="connsiteY1" fmla="*/ 209550 h 209550"/>
                  <a:gd name="connsiteX2" fmla="*/ 0 w 952500"/>
                  <a:gd name="connsiteY2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0" h="209550">
                    <a:moveTo>
                      <a:pt x="952500" y="209550"/>
                    </a:moveTo>
                    <a:lnTo>
                      <a:pt x="0" y="209550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rgbClr val="0253A0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97" name="그룹 96"/>
          <p:cNvGrpSpPr/>
          <p:nvPr/>
        </p:nvGrpSpPr>
        <p:grpSpPr>
          <a:xfrm>
            <a:off x="442295" y="1043865"/>
            <a:ext cx="3542329" cy="1096988"/>
            <a:chOff x="488651" y="4741553"/>
            <a:chExt cx="3542329" cy="1096988"/>
          </a:xfrm>
        </p:grpSpPr>
        <p:grpSp>
          <p:nvGrpSpPr>
            <p:cNvPr id="98" name="그룹 97"/>
            <p:cNvGrpSpPr/>
            <p:nvPr/>
          </p:nvGrpSpPr>
          <p:grpSpPr>
            <a:xfrm>
              <a:off x="488651" y="4741553"/>
              <a:ext cx="1088511" cy="375614"/>
              <a:chOff x="718971" y="5731476"/>
              <a:chExt cx="1171562" cy="375612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718971" y="5731476"/>
                <a:ext cx="72000" cy="72000"/>
              </a:xfrm>
              <a:prstGeom prst="rect">
                <a:avLst/>
              </a:prstGeom>
              <a:solidFill>
                <a:srgbClr val="2FC2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01863" y="5799313"/>
                <a:ext cx="1088670" cy="3077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latinLnBrk="0">
                  <a:defRPr sz="2400" b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253A0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2FC2D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A</a:t>
                </a: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irports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53961" y="5066535"/>
              <a:ext cx="2400016" cy="77200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FC2D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국제</a:t>
              </a:r>
              <a:r>
                <a:rPr kumimoji="0" lang="ko-KR" altLang="en-US" b="1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b="1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: </a:t>
              </a:r>
              <a:r>
                <a:rPr kumimoji="0" lang="ko-KR" altLang="en-US" b="1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김포 등 </a:t>
              </a:r>
              <a:r>
                <a:rPr kumimoji="0" lang="en-US" altLang="ko-KR" b="1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7</a:t>
              </a:r>
              <a:r>
                <a:rPr kumimoji="0" lang="ko-KR" altLang="en-US" b="1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개 공항</a:t>
              </a:r>
              <a:endParaRPr kumimoji="0" lang="en-US" altLang="ko-KR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FC2D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국내</a:t>
              </a:r>
              <a:r>
                <a:rPr kumimoji="0" lang="ko-KR" altLang="en-US" b="1" i="0" u="none" strike="noStrike" kern="120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b="1" i="0" u="none" strike="noStrike" kern="120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: </a:t>
              </a:r>
              <a:r>
                <a:rPr kumimoji="0" lang="ko-KR" altLang="en-US" b="1" i="0" u="none" strike="noStrike" kern="120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울산 등 </a:t>
              </a:r>
              <a:r>
                <a:rPr kumimoji="0" lang="en-US" altLang="ko-KR" b="1" i="0" u="none" strike="noStrike" kern="120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7</a:t>
              </a:r>
              <a:r>
                <a:rPr kumimoji="0" lang="ko-KR" altLang="en-US" b="1" i="0" u="none" strike="noStrike" kern="120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개 공항</a:t>
              </a:r>
              <a:endParaRPr kumimoji="0" lang="en-US" altLang="ko-KR" sz="11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100" name="직선 연결선 99"/>
            <p:cNvCxnSpPr/>
            <p:nvPr/>
          </p:nvCxnSpPr>
          <p:spPr>
            <a:xfrm>
              <a:off x="1718782" y="4963278"/>
              <a:ext cx="23121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613462" y="2505623"/>
            <a:ext cx="1912703" cy="7720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253A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국제</a:t>
            </a:r>
            <a:r>
              <a:rPr kumimoji="0" lang="ko-KR" altLang="en-US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: 122</a:t>
            </a:r>
            <a:r>
              <a:rPr kumimoji="0" lang="ko-KR" altLang="en-US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개 노선</a:t>
            </a:r>
            <a:endParaRPr kumimoji="0" lang="en-US" altLang="ko-KR" b="1" dirty="0" smtClean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253A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국내 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: 23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개 노선</a:t>
            </a:r>
            <a:endParaRPr kumimoji="0" lang="en-US" altLang="ko-KR" sz="11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16921" y="3778604"/>
            <a:ext cx="3015634" cy="7720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0B2E9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국제</a:t>
            </a:r>
            <a:r>
              <a:rPr kumimoji="0" lang="ko-KR" altLang="en-US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: 1,879</a:t>
            </a:r>
            <a:r>
              <a:rPr kumimoji="0" lang="ko-KR" altLang="en-US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만명</a:t>
            </a:r>
            <a:r>
              <a:rPr kumimoji="0" lang="en-US" altLang="ko-KR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(115,344</a:t>
            </a:r>
            <a:r>
              <a:rPr kumimoji="0" lang="ko-KR" altLang="en-US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편</a:t>
            </a:r>
            <a:r>
              <a:rPr kumimoji="0" lang="en-US" altLang="ko-KR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0B2E9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국내</a:t>
            </a:r>
            <a:r>
              <a:rPr kumimoji="0" lang="ko-KR" altLang="en-US" sz="20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253A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: 6,347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만명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</a:t>
            </a:r>
            <a:r>
              <a:rPr kumimoji="0" lang="en-US" altLang="ko-KR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383,114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편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)</a:t>
            </a:r>
            <a:endParaRPr kumimoji="0" lang="en-US" altLang="ko-KR" sz="11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06" name="Rectangle 68"/>
          <p:cNvSpPr>
            <a:spLocks noChangeArrowheads="1"/>
          </p:cNvSpPr>
          <p:nvPr/>
        </p:nvSpPr>
        <p:spPr bwMode="auto">
          <a:xfrm>
            <a:off x="566320" y="5083241"/>
            <a:ext cx="4555351" cy="146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bg1"/>
              </a:contourClr>
            </a:sp3d>
          </a:bodyPr>
          <a:lstStyle/>
          <a:p>
            <a:pPr marL="0" lvl="1" indent="4763" defTabSz="1110759" eaLnBrk="0" hangingPunct="0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kumimoji="0" lang="ko-KR" altLang="en-US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공항 운영 및 주변지역 개발</a:t>
            </a:r>
            <a:endParaRPr kumimoji="0" lang="en-US" altLang="ko-KR" sz="16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0" lvl="1" indent="4763" defTabSz="1110759" eaLnBrk="0" hangingPunct="0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kumimoji="0" lang="ko-KR" altLang="en-US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공항 시설의 신설 </a:t>
            </a:r>
            <a:r>
              <a:rPr kumimoji="0" lang="en-US" altLang="ko-KR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·</a:t>
            </a:r>
            <a:r>
              <a:rPr kumimoji="0" lang="ko-KR" altLang="en-US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증설 </a:t>
            </a:r>
            <a:r>
              <a:rPr kumimoji="0" lang="en-US" altLang="ko-KR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·</a:t>
            </a:r>
            <a:r>
              <a:rPr kumimoji="0" lang="ko-KR" altLang="en-US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개량사업</a:t>
            </a:r>
            <a:endParaRPr kumimoji="0" lang="en-US" altLang="ko-KR" sz="16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0" lvl="1" indent="4763" defTabSz="1110759" eaLnBrk="0" hangingPunct="0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kumimoji="0" lang="ko-KR" altLang="en-US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항행안전장비 제작 </a:t>
            </a:r>
            <a:r>
              <a:rPr kumimoji="0" lang="en-US" altLang="ko-KR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·</a:t>
            </a:r>
            <a:r>
              <a:rPr kumimoji="0" lang="ko-KR" altLang="en-US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수출</a:t>
            </a:r>
            <a:r>
              <a:rPr kumimoji="0" lang="en-US" altLang="ko-KR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해외공항사업</a:t>
            </a:r>
            <a:endParaRPr kumimoji="0" lang="en-US" altLang="ko-KR" sz="16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0" lvl="1" indent="4763" defTabSz="1110759" eaLnBrk="0" hangingPunct="0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kumimoji="0" lang="ko-KR" altLang="en-US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항공조종사 양성 교육훈련 및 시설의 설치</a:t>
            </a:r>
            <a:r>
              <a:rPr kumimoji="0" lang="en-US" altLang="ko-KR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· </a:t>
            </a:r>
            <a:r>
              <a:rPr kumimoji="0" lang="ko-KR" altLang="en-US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운영</a:t>
            </a:r>
            <a:endParaRPr kumimoji="0" lang="en-US" altLang="ko-KR" sz="16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0" lvl="1" indent="4763" defTabSz="1110759" eaLnBrk="0" hangingPunct="0">
              <a:spcBef>
                <a:spcPts val="400"/>
              </a:spcBef>
              <a:buFont typeface="Arial" pitchFamily="34" charset="0"/>
              <a:buChar char="•"/>
              <a:defRPr/>
            </a:pPr>
            <a:r>
              <a:rPr kumimoji="0" lang="ko-KR" altLang="en-US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항공기 </a:t>
            </a:r>
            <a:r>
              <a:rPr kumimoji="0" lang="ko-KR" altLang="en-US" sz="1600" b="1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취급업</a:t>
            </a:r>
            <a:r>
              <a:rPr kumimoji="0" lang="ko-KR" altLang="en-US" sz="16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및 </a:t>
            </a:r>
            <a:r>
              <a:rPr kumimoji="0" lang="ko-KR" altLang="en-US" sz="1600" b="1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정비업</a:t>
            </a:r>
            <a:endParaRPr kumimoji="0" lang="en-US" altLang="ko-KR" sz="16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463480" y="4608014"/>
            <a:ext cx="3542330" cy="375614"/>
            <a:chOff x="488650" y="4741553"/>
            <a:chExt cx="3542330" cy="375614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88650" y="4741553"/>
              <a:ext cx="1218354" cy="375614"/>
              <a:chOff x="718971" y="5731476"/>
              <a:chExt cx="1311310" cy="375612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718971" y="5731476"/>
                <a:ext cx="72000" cy="72000"/>
              </a:xfrm>
              <a:prstGeom prst="rect">
                <a:avLst/>
              </a:prstGeom>
              <a:solidFill>
                <a:srgbClr val="2687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30CA84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801863" y="5799313"/>
                <a:ext cx="1228418" cy="3077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 latinLnBrk="0">
                  <a:defRPr sz="2400" b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253A0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26879E"/>
                    </a:solidFill>
                  </a:rPr>
                  <a:t>B</a:t>
                </a:r>
                <a:r>
                  <a:rPr kumimoji="0" lang="en-US" altLang="ko-KR" sz="2000" dirty="0" smtClean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usiness</a:t>
                </a:r>
                <a:endParaRPr kumimoji="0" lang="en-US" altLang="ko-KR" sz="20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cxnSp>
          <p:nvCxnSpPr>
            <p:cNvPr id="109" name="직선 연결선 108"/>
            <p:cNvCxnSpPr/>
            <p:nvPr/>
          </p:nvCxnSpPr>
          <p:spPr>
            <a:xfrm>
              <a:off x="1906591" y="4963278"/>
              <a:ext cx="2124389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398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그룹 235"/>
          <p:cNvGrpSpPr/>
          <p:nvPr/>
        </p:nvGrpSpPr>
        <p:grpSpPr>
          <a:xfrm>
            <a:off x="3969620" y="2852936"/>
            <a:ext cx="2152650" cy="2146970"/>
            <a:chOff x="3876675" y="2417578"/>
            <a:chExt cx="2152650" cy="2146970"/>
          </a:xfrm>
        </p:grpSpPr>
        <p:pic>
          <p:nvPicPr>
            <p:cNvPr id="237" name="그림 2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6675" y="2417578"/>
              <a:ext cx="2152650" cy="2146970"/>
            </a:xfrm>
            <a:prstGeom prst="rect">
              <a:avLst/>
            </a:prstGeom>
          </p:spPr>
        </p:pic>
        <p:sp>
          <p:nvSpPr>
            <p:cNvPr id="238" name="타원 237"/>
            <p:cNvSpPr/>
            <p:nvPr/>
          </p:nvSpPr>
          <p:spPr>
            <a:xfrm>
              <a:off x="4248150" y="2782271"/>
              <a:ext cx="1409700" cy="14096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9" name="그룹 238"/>
            <p:cNvGrpSpPr/>
            <p:nvPr/>
          </p:nvGrpSpPr>
          <p:grpSpPr>
            <a:xfrm>
              <a:off x="4381500" y="2915621"/>
              <a:ext cx="1143000" cy="1142998"/>
              <a:chOff x="4381500" y="3201371"/>
              <a:chExt cx="1143000" cy="1142998"/>
            </a:xfrm>
          </p:grpSpPr>
          <p:sp>
            <p:nvSpPr>
              <p:cNvPr id="243" name="타원 242"/>
              <p:cNvSpPr/>
              <p:nvPr/>
            </p:nvSpPr>
            <p:spPr>
              <a:xfrm>
                <a:off x="4381500" y="3201371"/>
                <a:ext cx="1143000" cy="1142998"/>
              </a:xfrm>
              <a:prstGeom prst="ellipse">
                <a:avLst/>
              </a:prstGeom>
              <a:solidFill>
                <a:srgbClr val="FA8E18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4476751" y="3296621"/>
                <a:ext cx="952500" cy="952498"/>
              </a:xfrm>
              <a:prstGeom prst="ellipse">
                <a:avLst/>
              </a:prstGeom>
              <a:solidFill>
                <a:srgbClr val="FA8E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4637050" y="3263759"/>
              <a:ext cx="631904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ko-KR" altLang="en-US" sz="1300" dirty="0" err="1" smtClean="0">
                  <a:solidFill>
                    <a:schemeClr val="bg1"/>
                  </a:solidFill>
                </a:rPr>
                <a:t>정시성</a:t>
              </a:r>
              <a:endParaRPr lang="en-US" altLang="ko-KR" sz="13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300" dirty="0" smtClean="0">
                  <a:solidFill>
                    <a:schemeClr val="bg1"/>
                  </a:solidFill>
                </a:rPr>
                <a:t>확보</a:t>
              </a:r>
              <a:endParaRPr lang="en-US" altLang="ko-KR" sz="1300" dirty="0">
                <a:solidFill>
                  <a:schemeClr val="bg1"/>
                </a:solidFill>
              </a:endParaRPr>
            </a:p>
          </p:txBody>
        </p:sp>
        <p:sp>
          <p:nvSpPr>
            <p:cNvPr id="241" name="원호 240"/>
            <p:cNvSpPr/>
            <p:nvPr/>
          </p:nvSpPr>
          <p:spPr>
            <a:xfrm flipH="1">
              <a:off x="4261429" y="2811085"/>
              <a:ext cx="1345988" cy="1345987"/>
            </a:xfrm>
            <a:prstGeom prst="arc">
              <a:avLst>
                <a:gd name="adj1" fmla="val 16200000"/>
                <a:gd name="adj2" fmla="val 5369976"/>
              </a:avLst>
            </a:prstGeom>
            <a:ln w="25400" cap="rnd">
              <a:gradFill>
                <a:gsLst>
                  <a:gs pos="70000">
                    <a:schemeClr val="bg2"/>
                  </a:gs>
                  <a:gs pos="30000">
                    <a:schemeClr val="bg2"/>
                  </a:gs>
                  <a:gs pos="0">
                    <a:schemeClr val="bg2">
                      <a:alpha val="0"/>
                    </a:schemeClr>
                  </a:gs>
                  <a:gs pos="100000">
                    <a:schemeClr val="bg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원호 241"/>
            <p:cNvSpPr/>
            <p:nvPr/>
          </p:nvSpPr>
          <p:spPr>
            <a:xfrm>
              <a:off x="4298584" y="2811085"/>
              <a:ext cx="1345988" cy="1345987"/>
            </a:xfrm>
            <a:prstGeom prst="arc">
              <a:avLst>
                <a:gd name="adj1" fmla="val 16200000"/>
                <a:gd name="adj2" fmla="val 5369976"/>
              </a:avLst>
            </a:prstGeom>
            <a:ln w="25400" cap="rnd">
              <a:gradFill>
                <a:gsLst>
                  <a:gs pos="70000">
                    <a:schemeClr val="bg2"/>
                  </a:gs>
                  <a:gs pos="30000">
                    <a:schemeClr val="bg2"/>
                  </a:gs>
                  <a:gs pos="0">
                    <a:schemeClr val="bg2">
                      <a:alpha val="0"/>
                    </a:schemeClr>
                  </a:gs>
                  <a:gs pos="100000">
                    <a:schemeClr val="bg2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4" name="원호 233"/>
          <p:cNvSpPr/>
          <p:nvPr/>
        </p:nvSpPr>
        <p:spPr>
          <a:xfrm>
            <a:off x="503210" y="2255186"/>
            <a:ext cx="8991600" cy="4687086"/>
          </a:xfrm>
          <a:prstGeom prst="arc">
            <a:avLst>
              <a:gd name="adj1" fmla="val 11971647"/>
              <a:gd name="adj2" fmla="val 20549570"/>
            </a:avLst>
          </a:prstGeom>
          <a:noFill/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998769" y="1016732"/>
            <a:ext cx="59272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100" dirty="0" smtClean="0">
                <a:ln>
                  <a:solidFill>
                    <a:srgbClr val="153E8F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항공기는 과연 정시에 출발할까</a:t>
            </a:r>
            <a:r>
              <a:rPr kumimoji="0" lang="en-US" altLang="ko-KR" sz="2400" spc="-100" dirty="0" smtClean="0">
                <a:ln>
                  <a:solidFill>
                    <a:srgbClr val="153E8F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kumimoji="0" lang="ko-KR" altLang="en-US" sz="2400" b="1" spc="-100" dirty="0" smtClean="0">
                <a:ln>
                  <a:solidFill>
                    <a:srgbClr val="153E8F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지연</a:t>
            </a:r>
            <a:r>
              <a:rPr kumimoji="0" lang="ko-KR" altLang="en-US" sz="2400" spc="-100" dirty="0" smtClean="0">
                <a:ln>
                  <a:solidFill>
                    <a:srgbClr val="153E8F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될까</a:t>
            </a:r>
            <a:r>
              <a:rPr kumimoji="0" lang="en-US" altLang="ko-KR" sz="2400" spc="-100" dirty="0" smtClean="0">
                <a:ln>
                  <a:solidFill>
                    <a:srgbClr val="153E8F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0" lang="ko-KR" altLang="en-US" sz="2400" spc="-100" dirty="0">
              <a:ln>
                <a:solidFill>
                  <a:srgbClr val="153E8F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1636364" y="873125"/>
            <a:ext cx="6567688" cy="1206046"/>
            <a:chOff x="744203" y="1407517"/>
            <a:chExt cx="4406509" cy="1086733"/>
          </a:xfrm>
        </p:grpSpPr>
        <p:sp>
          <p:nvSpPr>
            <p:cNvPr id="70" name="TextBox 69"/>
            <p:cNvSpPr txBox="1"/>
            <p:nvPr/>
          </p:nvSpPr>
          <p:spPr bwMode="auto">
            <a:xfrm>
              <a:off x="744203" y="1412669"/>
              <a:ext cx="383819" cy="1081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733845" fontAlgn="auto" latinLnBrk="0">
                <a:spcBef>
                  <a:spcPts val="0"/>
                </a:spcBef>
                <a:spcAft>
                  <a:spcPts val="369"/>
                </a:spcAft>
                <a:defRPr/>
              </a:pPr>
              <a:r>
                <a:rPr kumimoji="0" lang="en-US" altLang="ko-KR" sz="7200" spc="-138" dirty="0" smtClean="0">
                  <a:ln>
                    <a:solidFill>
                      <a:sysClr val="window" lastClr="FFFFFF">
                        <a:lumMod val="85000"/>
                        <a:alpha val="0"/>
                      </a:sys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itchFamily="18" charset="-127"/>
                  <a:ea typeface="Rix모던고딕 M" pitchFamily="18" charset="-127"/>
                </a:rPr>
                <a:t>“</a:t>
              </a:r>
              <a:endParaRPr kumimoji="0" lang="ko-KR" altLang="en-US" sz="8800" spc="-138" dirty="0">
                <a:ln>
                  <a:solidFill>
                    <a:sysClr val="window" lastClr="FFFFFF">
                      <a:lumMod val="85000"/>
                      <a:alpha val="0"/>
                    </a:sysClr>
                  </a:solidFill>
                </a:ln>
                <a:solidFill>
                  <a:srgbClr val="E4022E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 bwMode="auto">
            <a:xfrm>
              <a:off x="4777562" y="1407517"/>
              <a:ext cx="373150" cy="1081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733845" fontAlgn="auto" latinLnBrk="0">
                <a:spcBef>
                  <a:spcPts val="0"/>
                </a:spcBef>
                <a:spcAft>
                  <a:spcPts val="369"/>
                </a:spcAft>
                <a:defRPr/>
              </a:pPr>
              <a:r>
                <a:rPr kumimoji="0" lang="en-US" altLang="ko-KR" sz="7200" spc="-138" dirty="0" smtClean="0">
                  <a:ln>
                    <a:solidFill>
                      <a:sysClr val="window" lastClr="FFFFFF">
                        <a:lumMod val="85000"/>
                        <a:alpha val="0"/>
                      </a:sys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itchFamily="18" charset="-127"/>
                  <a:ea typeface="Rix모던고딕 M" pitchFamily="18" charset="-127"/>
                </a:rPr>
                <a:t>”</a:t>
              </a:r>
              <a:endParaRPr kumimoji="0" lang="ko-KR" altLang="en-US" sz="8800" spc="-138" dirty="0">
                <a:ln>
                  <a:solidFill>
                    <a:sysClr val="window" lastClr="FFFFFF">
                      <a:lumMod val="85000"/>
                      <a:alpha val="0"/>
                    </a:sysClr>
                  </a:solidFill>
                </a:ln>
                <a:solidFill>
                  <a:srgbClr val="E4022E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16009" y="282178"/>
            <a:ext cx="21595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문제 출제 목적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3356C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7075" y="28217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28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3AB7FF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endParaRPr kumimoji="0" lang="en-US" altLang="ko-KR" sz="28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3AB7FF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6290270" y="1784318"/>
            <a:ext cx="1404000" cy="1404000"/>
            <a:chOff x="452439" y="2154362"/>
            <a:chExt cx="1404000" cy="1404000"/>
          </a:xfrm>
        </p:grpSpPr>
        <p:sp>
          <p:nvSpPr>
            <p:cNvPr id="213" name="직사각형 165"/>
            <p:cNvSpPr/>
            <p:nvPr/>
          </p:nvSpPr>
          <p:spPr>
            <a:xfrm>
              <a:off x="452439" y="2154362"/>
              <a:ext cx="1404000" cy="1404000"/>
            </a:xfrm>
            <a:prstGeom prst="ellipse">
              <a:avLst/>
            </a:prstGeom>
            <a:solidFill>
              <a:srgbClr val="0253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696621" y="2653796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ko-KR" altLang="en-US" sz="1600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</a:rPr>
                <a:t>관제기관</a:t>
              </a:r>
              <a:endPara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</a:endParaRPr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2324302" y="1784318"/>
            <a:ext cx="1404000" cy="1404000"/>
            <a:chOff x="1968849" y="1661105"/>
            <a:chExt cx="1404000" cy="1404000"/>
          </a:xfrm>
        </p:grpSpPr>
        <p:sp>
          <p:nvSpPr>
            <p:cNvPr id="218" name="직사각형 166"/>
            <p:cNvSpPr/>
            <p:nvPr/>
          </p:nvSpPr>
          <p:spPr>
            <a:xfrm>
              <a:off x="1968849" y="1661105"/>
              <a:ext cx="1404000" cy="1404000"/>
            </a:xfrm>
            <a:prstGeom prst="ellipse">
              <a:avLst/>
            </a:prstGeom>
            <a:solidFill>
              <a:srgbClr val="259BA7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2334162" y="2246748"/>
              <a:ext cx="732893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바른고딕" panose="020B0603020101020101" pitchFamily="50" charset="-127"/>
                </a:rPr>
                <a:t>항공사</a:t>
              </a:r>
              <a:endPara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503210" y="2652773"/>
            <a:ext cx="1404000" cy="1404000"/>
            <a:chOff x="3485260" y="1246189"/>
            <a:chExt cx="1404000" cy="1404000"/>
          </a:xfrm>
          <a:solidFill>
            <a:srgbClr val="33CCFF"/>
          </a:solidFill>
        </p:grpSpPr>
        <p:sp>
          <p:nvSpPr>
            <p:cNvPr id="221" name="직사각형 167"/>
            <p:cNvSpPr/>
            <p:nvPr/>
          </p:nvSpPr>
          <p:spPr>
            <a:xfrm>
              <a:off x="3485260" y="1246189"/>
              <a:ext cx="1404000" cy="1404000"/>
            </a:xfrm>
            <a:prstGeom prst="ellipse">
              <a:avLst/>
            </a:prstGeom>
            <a:grpFill/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3617680" y="1778912"/>
              <a:ext cx="1098379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ko-KR" altLang="en-US" sz="1600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</a:rPr>
                <a:t>국토교통부</a:t>
              </a:r>
              <a:endPara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308889" y="1632983"/>
            <a:ext cx="1404000" cy="1404000"/>
            <a:chOff x="5001670" y="1246189"/>
            <a:chExt cx="1404000" cy="1404000"/>
          </a:xfrm>
        </p:grpSpPr>
        <p:sp>
          <p:nvSpPr>
            <p:cNvPr id="227" name="직사각형 168"/>
            <p:cNvSpPr/>
            <p:nvPr/>
          </p:nvSpPr>
          <p:spPr>
            <a:xfrm>
              <a:off x="5001670" y="1246189"/>
              <a:ext cx="1404000" cy="1404000"/>
            </a:xfrm>
            <a:prstGeom prst="ellipse">
              <a:avLst/>
            </a:prstGeom>
            <a:solidFill>
              <a:srgbClr val="2FC2D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055991" y="1764169"/>
              <a:ext cx="1281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바른고딕" panose="020B0603020101020101" pitchFamily="50" charset="-127"/>
                </a:rPr>
                <a:t>한국공항공사</a:t>
              </a:r>
              <a:endParaRPr lang="it-IT" altLang="ko-KR" sz="1600" dirty="0">
                <a:solidFill>
                  <a:schemeClr val="bg1"/>
                </a:solidFill>
                <a:latin typeface="나눔바른고딕" panose="020B0603020101020101" pitchFamily="50" charset="-127"/>
              </a:endParaRPr>
            </a:p>
          </p:txBody>
        </p:sp>
      </p:grpSp>
      <p:grpSp>
        <p:nvGrpSpPr>
          <p:cNvPr id="230" name="그룹 229"/>
          <p:cNvGrpSpPr/>
          <p:nvPr/>
        </p:nvGrpSpPr>
        <p:grpSpPr>
          <a:xfrm>
            <a:off x="8101449" y="2652773"/>
            <a:ext cx="1404000" cy="1404000"/>
            <a:chOff x="6518081" y="1661105"/>
            <a:chExt cx="1404000" cy="1404000"/>
          </a:xfrm>
        </p:grpSpPr>
        <p:sp>
          <p:nvSpPr>
            <p:cNvPr id="232" name="직사각형 169"/>
            <p:cNvSpPr/>
            <p:nvPr/>
          </p:nvSpPr>
          <p:spPr>
            <a:xfrm>
              <a:off x="6518081" y="1661105"/>
              <a:ext cx="1404000" cy="1404000"/>
            </a:xfrm>
            <a:prstGeom prst="ellipse">
              <a:avLst/>
            </a:prstGeom>
            <a:solidFill>
              <a:srgbClr val="026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6592944" y="2177194"/>
              <a:ext cx="1281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바른고딕" panose="020B0603020101020101" pitchFamily="50" charset="-127"/>
                </a:rPr>
                <a:t>인천공항공사</a:t>
              </a:r>
              <a:endParaRPr lang="it-IT" altLang="ko-KR" sz="1600" dirty="0">
                <a:solidFill>
                  <a:schemeClr val="bg1"/>
                </a:solidFill>
                <a:latin typeface="나눔바른고딕" panose="020B0603020101020101" pitchFamily="50" charset="-127"/>
              </a:endParaRPr>
            </a:p>
          </p:txBody>
        </p:sp>
      </p:grpSp>
      <p:grpSp>
        <p:nvGrpSpPr>
          <p:cNvPr id="247" name="그룹 246"/>
          <p:cNvGrpSpPr/>
          <p:nvPr/>
        </p:nvGrpSpPr>
        <p:grpSpPr>
          <a:xfrm>
            <a:off x="567858" y="4868350"/>
            <a:ext cx="8968850" cy="1290105"/>
            <a:chOff x="454809" y="4666195"/>
            <a:chExt cx="8968850" cy="1290105"/>
          </a:xfrm>
        </p:grpSpPr>
        <p:cxnSp>
          <p:nvCxnSpPr>
            <p:cNvPr id="270" name="꺾인 연결선 269"/>
            <p:cNvCxnSpPr>
              <a:stCxn id="265" idx="0"/>
              <a:endCxn id="269" idx="0"/>
            </p:cNvCxnSpPr>
            <p:nvPr/>
          </p:nvCxnSpPr>
          <p:spPr>
            <a:xfrm rot="5400000" flipH="1" flipV="1">
              <a:off x="4953000" y="828244"/>
              <a:ext cx="12700" cy="8034360"/>
            </a:xfrm>
            <a:prstGeom prst="bentConnector3">
              <a:avLst>
                <a:gd name="adj1" fmla="val 1440000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모서리가 둥근 직사각형 250"/>
            <p:cNvSpPr/>
            <p:nvPr/>
          </p:nvSpPr>
          <p:spPr>
            <a:xfrm>
              <a:off x="454809" y="4906384"/>
              <a:ext cx="1415442" cy="1049916"/>
            </a:xfrm>
            <a:prstGeom prst="roundRect">
              <a:avLst>
                <a:gd name="adj" fmla="val 86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모서리가 둥근 직사각형 251"/>
            <p:cNvSpPr/>
            <p:nvPr/>
          </p:nvSpPr>
          <p:spPr>
            <a:xfrm>
              <a:off x="2189262" y="4906384"/>
              <a:ext cx="1556986" cy="1049916"/>
            </a:xfrm>
            <a:prstGeom prst="roundRect">
              <a:avLst>
                <a:gd name="adj" fmla="val 761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모서리가 둥근 직사각형 252"/>
            <p:cNvSpPr/>
            <p:nvPr/>
          </p:nvSpPr>
          <p:spPr>
            <a:xfrm>
              <a:off x="4175855" y="4906384"/>
              <a:ext cx="1556986" cy="1049916"/>
            </a:xfrm>
            <a:prstGeom prst="roundRect">
              <a:avLst>
                <a:gd name="adj" fmla="val 459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모서리가 둥근 직사각형 253"/>
            <p:cNvSpPr/>
            <p:nvPr/>
          </p:nvSpPr>
          <p:spPr>
            <a:xfrm>
              <a:off x="6101992" y="4906384"/>
              <a:ext cx="1556986" cy="1049916"/>
            </a:xfrm>
            <a:prstGeom prst="roundRect">
              <a:avLst>
                <a:gd name="adj" fmla="val 56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모서리가 둥근 직사각형 254"/>
            <p:cNvSpPr/>
            <p:nvPr/>
          </p:nvSpPr>
          <p:spPr>
            <a:xfrm>
              <a:off x="8008217" y="4906384"/>
              <a:ext cx="1415442" cy="1049916"/>
            </a:xfrm>
            <a:prstGeom prst="roundRect">
              <a:avLst>
                <a:gd name="adj" fmla="val 358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454810" y="5099520"/>
              <a:ext cx="145236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ctr" latinLnBrk="0">
                <a:defRPr sz="1200" b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ko-KR" altLang="en-US" dirty="0" smtClean="0"/>
                <a:t>여객 대기시간 감소 및 </a:t>
              </a:r>
              <a:endParaRPr lang="en-US" altLang="ko-KR" dirty="0" smtClean="0"/>
            </a:p>
            <a:p>
              <a:r>
                <a:rPr lang="ko-KR" altLang="en-US" dirty="0" smtClean="0"/>
                <a:t>공항 혼잡 방지</a:t>
              </a:r>
              <a:endParaRPr lang="en-US" altLang="ko-KR" dirty="0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2455702" y="5093359"/>
              <a:ext cx="103922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ctr" latinLnBrk="0">
                <a:defRPr sz="1200" b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ko-KR" altLang="en-US" dirty="0" smtClean="0"/>
                <a:t>공항 자원 운영의 효율화 추진</a:t>
              </a:r>
              <a:endParaRPr lang="en-US" altLang="ko-KR" dirty="0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4247663" y="5101126"/>
              <a:ext cx="14612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ctr" latinLnBrk="0">
                <a:defRPr sz="1200" b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ko-KR" altLang="en-US" dirty="0" smtClean="0"/>
                <a:t>효율적 시간배분으로 운항편수 추가 </a:t>
              </a:r>
              <a:endParaRPr lang="en-US" altLang="ko-KR" dirty="0" smtClean="0"/>
            </a:p>
            <a:p>
              <a:r>
                <a:rPr lang="ko-KR" altLang="en-US" dirty="0" smtClean="0"/>
                <a:t>확보 도모</a:t>
              </a:r>
              <a:endParaRPr lang="en-US" altLang="ko-KR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195337" y="5138090"/>
              <a:ext cx="144586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ctr" latinLnBrk="0">
                <a:defRPr sz="1200" b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ko-KR" altLang="en-US" dirty="0" smtClean="0"/>
                <a:t>항공기 대기시간 등으로 추가 발생하는 연료 절감</a:t>
              </a:r>
              <a:endParaRPr lang="en-US" altLang="ko-KR" dirty="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8076230" y="5099520"/>
              <a:ext cx="125745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 latinLnBrk="0"/>
              <a:r>
                <a:rPr lang="ko-KR" altLang="en-US" sz="12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환경 영향 감축</a:t>
              </a:r>
              <a:endParaRPr lang="en-US" altLang="ko-KR" sz="1200" b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 latinLnBrk="0"/>
              <a:r>
                <a:rPr lang="en-US" altLang="ko-KR" sz="12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200" b="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소음발생</a:t>
              </a:r>
              <a:r>
                <a:rPr lang="ko-KR" altLang="en-US" sz="12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감소</a:t>
              </a:r>
              <a:r>
                <a:rPr lang="en-US" altLang="ko-KR" sz="12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</a:t>
              </a:r>
            </a:p>
            <a:p>
              <a:pPr algn="ctr" latinLnBrk="0"/>
              <a:r>
                <a:rPr lang="ko-KR" altLang="en-US" sz="1200" b="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탄소발생</a:t>
              </a:r>
              <a:r>
                <a:rPr lang="ko-KR" altLang="en-US" sz="12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감소 등</a:t>
              </a:r>
              <a:r>
                <a:rPr lang="en-US" altLang="ko-KR" sz="12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en-US" altLang="ko-KR" sz="1200" b="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62" name="직선 연결선 261"/>
            <p:cNvCxnSpPr/>
            <p:nvPr/>
          </p:nvCxnSpPr>
          <p:spPr>
            <a:xfrm>
              <a:off x="2975312" y="4666195"/>
              <a:ext cx="0" cy="18558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>
              <a:off x="4946791" y="4666195"/>
              <a:ext cx="0" cy="18558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연결선 263"/>
            <p:cNvCxnSpPr/>
            <p:nvPr/>
          </p:nvCxnSpPr>
          <p:spPr>
            <a:xfrm>
              <a:off x="6827586" y="4666195"/>
              <a:ext cx="0" cy="18558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타원 264"/>
            <p:cNvSpPr/>
            <p:nvPr/>
          </p:nvSpPr>
          <p:spPr>
            <a:xfrm>
              <a:off x="881820" y="4845424"/>
              <a:ext cx="108000" cy="108000"/>
            </a:xfrm>
            <a:prstGeom prst="ellipse">
              <a:avLst/>
            </a:prstGeom>
            <a:solidFill>
              <a:srgbClr val="10B2E9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/>
            <p:cNvSpPr/>
            <p:nvPr/>
          </p:nvSpPr>
          <p:spPr>
            <a:xfrm>
              <a:off x="2921312" y="4845424"/>
              <a:ext cx="108000" cy="108000"/>
            </a:xfrm>
            <a:prstGeom prst="ellipse">
              <a:avLst/>
            </a:prstGeom>
            <a:solidFill>
              <a:srgbClr val="10B2E9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/>
            <p:cNvSpPr/>
            <p:nvPr/>
          </p:nvSpPr>
          <p:spPr>
            <a:xfrm>
              <a:off x="4892791" y="4845424"/>
              <a:ext cx="108000" cy="108000"/>
            </a:xfrm>
            <a:prstGeom prst="ellipse">
              <a:avLst/>
            </a:prstGeom>
            <a:solidFill>
              <a:srgbClr val="10B2E9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/>
            <p:cNvSpPr/>
            <p:nvPr/>
          </p:nvSpPr>
          <p:spPr>
            <a:xfrm>
              <a:off x="6760629" y="4845424"/>
              <a:ext cx="118800" cy="108000"/>
            </a:xfrm>
            <a:prstGeom prst="ellipse">
              <a:avLst/>
            </a:prstGeom>
            <a:solidFill>
              <a:srgbClr val="10B2E9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타원 268"/>
            <p:cNvSpPr/>
            <p:nvPr/>
          </p:nvSpPr>
          <p:spPr>
            <a:xfrm>
              <a:off x="8916180" y="4845424"/>
              <a:ext cx="108000" cy="108000"/>
            </a:xfrm>
            <a:prstGeom prst="ellipse">
              <a:avLst/>
            </a:prstGeom>
            <a:solidFill>
              <a:srgbClr val="10B2E9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1" name="Picture 5" descr="E:\스마트포트\제안서\2017\20170322_한국공항공사_ACDM\이미지작업\Untitled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547" y="5668000"/>
            <a:ext cx="818528" cy="75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4" descr="E:\스마트포트\제안서\2017\20170322_한국공항공사_ACDM\이미지작업\Untitled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54" y="5701236"/>
            <a:ext cx="803166" cy="7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12" descr="E:\스마트포트\제안서\2017\20170322_한국공항공사_ACDM\이미지작업\Untitled-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88">
            <a:off x="5421126" y="5518953"/>
            <a:ext cx="660696" cy="7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" name="Picture 10" descr="E:\스마트포트\제안서\2017\20170322_한국공항공사_ACDM\이미지작업\Untitled-1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24" y="6213138"/>
            <a:ext cx="256461" cy="20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10" descr="E:\스마트포트\제안서\2017\20170322_한국공항공사_ACDM\이미지작업\Untitled-1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24" y="5968921"/>
            <a:ext cx="256461" cy="20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10" descr="E:\스마트포트\제안서\2017\20170322_한국공항공사_ACDM\이미지작업\Untitled-1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24" y="5726280"/>
            <a:ext cx="256461" cy="20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11" descr="E:\스마트포트\제안서\2017\20170322_한국공항공사_ACDM\이미지작업\Untitled-1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55" y="6219599"/>
            <a:ext cx="246544" cy="19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11" descr="E:\스마트포트\제안서\2017\20170322_한국공항공사_ACDM\이미지작업\Untitled-1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55" y="5968921"/>
            <a:ext cx="246544" cy="19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10" descr="E:\스마트포트\제안서\2017\20170322_한국공항공사_ACDM\이미지작업\Untitled-1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00" y="6213138"/>
            <a:ext cx="256461" cy="20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1" name="그룹 300"/>
          <p:cNvGrpSpPr/>
          <p:nvPr/>
        </p:nvGrpSpPr>
        <p:grpSpPr>
          <a:xfrm flipH="1">
            <a:off x="7660905" y="5685682"/>
            <a:ext cx="671752" cy="773668"/>
            <a:chOff x="2479830" y="1951721"/>
            <a:chExt cx="1966052" cy="950398"/>
          </a:xfrm>
        </p:grpSpPr>
        <p:sp>
          <p:nvSpPr>
            <p:cNvPr id="302" name="자유형 301"/>
            <p:cNvSpPr/>
            <p:nvPr/>
          </p:nvSpPr>
          <p:spPr>
            <a:xfrm>
              <a:off x="2735359" y="1963434"/>
              <a:ext cx="1453457" cy="380872"/>
            </a:xfrm>
            <a:custGeom>
              <a:avLst/>
              <a:gdLst>
                <a:gd name="connsiteX0" fmla="*/ 0 w 3957637"/>
                <a:gd name="connsiteY0" fmla="*/ 314325 h 314325"/>
                <a:gd name="connsiteX1" fmla="*/ 2000250 w 3957637"/>
                <a:gd name="connsiteY1" fmla="*/ 190500 h 314325"/>
                <a:gd name="connsiteX2" fmla="*/ 3957637 w 3957637"/>
                <a:gd name="connsiteY2" fmla="*/ 0 h 314325"/>
                <a:gd name="connsiteX0" fmla="*/ 0 w 3948061"/>
                <a:gd name="connsiteY0" fmla="*/ 328613 h 328613"/>
                <a:gd name="connsiteX1" fmla="*/ 1990674 w 3948061"/>
                <a:gd name="connsiteY1" fmla="*/ 190500 h 328613"/>
                <a:gd name="connsiteX2" fmla="*/ 3948061 w 3948061"/>
                <a:gd name="connsiteY2" fmla="*/ 0 h 328613"/>
                <a:gd name="connsiteX0" fmla="*/ 0 w 3948061"/>
                <a:gd name="connsiteY0" fmla="*/ 328613 h 328613"/>
                <a:gd name="connsiteX1" fmla="*/ 1966735 w 3948061"/>
                <a:gd name="connsiteY1" fmla="*/ 190500 h 328613"/>
                <a:gd name="connsiteX2" fmla="*/ 3948061 w 3948061"/>
                <a:gd name="connsiteY2" fmla="*/ 0 h 328613"/>
                <a:gd name="connsiteX0" fmla="*/ 0 w 3924123"/>
                <a:gd name="connsiteY0" fmla="*/ 328613 h 328613"/>
                <a:gd name="connsiteX1" fmla="*/ 1966735 w 3924123"/>
                <a:gd name="connsiteY1" fmla="*/ 190500 h 328613"/>
                <a:gd name="connsiteX2" fmla="*/ 3924123 w 3924123"/>
                <a:gd name="connsiteY2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4123" h="328613">
                  <a:moveTo>
                    <a:pt x="0" y="328613"/>
                  </a:moveTo>
                  <a:lnTo>
                    <a:pt x="1966735" y="190500"/>
                  </a:lnTo>
                  <a:lnTo>
                    <a:pt x="3924123" y="0"/>
                  </a:lnTo>
                </a:path>
              </a:pathLst>
            </a:custGeom>
            <a:ln w="19050" cap="rnd">
              <a:solidFill>
                <a:schemeClr val="bg1">
                  <a:lumMod val="65000"/>
                  <a:alpha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3" name="그룹 302"/>
            <p:cNvGrpSpPr/>
            <p:nvPr/>
          </p:nvGrpSpPr>
          <p:grpSpPr>
            <a:xfrm>
              <a:off x="2479830" y="2280451"/>
              <a:ext cx="622132" cy="621668"/>
              <a:chOff x="1323279" y="2269770"/>
              <a:chExt cx="622132" cy="621668"/>
            </a:xfrm>
          </p:grpSpPr>
          <p:sp>
            <p:nvSpPr>
              <p:cNvPr id="310" name="직사각형 309"/>
              <p:cNvSpPr/>
              <p:nvPr/>
            </p:nvSpPr>
            <p:spPr>
              <a:xfrm>
                <a:off x="1323279" y="2671220"/>
                <a:ext cx="622132" cy="220218"/>
              </a:xfrm>
              <a:prstGeom prst="rect">
                <a:avLst/>
              </a:prstGeom>
              <a:solidFill>
                <a:srgbClr val="2FC2D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rgbClr val="004368"/>
                  </a:solidFill>
                </a:endParaRPr>
              </a:p>
            </p:txBody>
          </p:sp>
          <p:sp>
            <p:nvSpPr>
              <p:cNvPr id="311" name="타원 310"/>
              <p:cNvSpPr/>
              <p:nvPr/>
            </p:nvSpPr>
            <p:spPr>
              <a:xfrm>
                <a:off x="1578808" y="226977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FC2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4" name="그룹 303"/>
            <p:cNvGrpSpPr/>
            <p:nvPr/>
          </p:nvGrpSpPr>
          <p:grpSpPr>
            <a:xfrm>
              <a:off x="3151790" y="2141474"/>
              <a:ext cx="622132" cy="760645"/>
              <a:chOff x="3121176" y="2130793"/>
              <a:chExt cx="622132" cy="760645"/>
            </a:xfrm>
          </p:grpSpPr>
          <p:sp>
            <p:nvSpPr>
              <p:cNvPr id="308" name="직사각형 307"/>
              <p:cNvSpPr/>
              <p:nvPr/>
            </p:nvSpPr>
            <p:spPr>
              <a:xfrm>
                <a:off x="3121176" y="2453796"/>
                <a:ext cx="622132" cy="437642"/>
              </a:xfrm>
              <a:prstGeom prst="rect">
                <a:avLst/>
              </a:prstGeom>
              <a:solidFill>
                <a:srgbClr val="10B2E9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rgbClr val="004368"/>
                  </a:solidFill>
                </a:endParaRPr>
              </a:p>
            </p:txBody>
          </p:sp>
          <p:sp>
            <p:nvSpPr>
              <p:cNvPr id="309" name="타원 308"/>
              <p:cNvSpPr/>
              <p:nvPr/>
            </p:nvSpPr>
            <p:spPr>
              <a:xfrm>
                <a:off x="3378243" y="213079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10B2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5" name="그룹 304"/>
            <p:cNvGrpSpPr/>
            <p:nvPr/>
          </p:nvGrpSpPr>
          <p:grpSpPr>
            <a:xfrm>
              <a:off x="3823750" y="1951721"/>
              <a:ext cx="622132" cy="950398"/>
              <a:chOff x="5081018" y="1941041"/>
              <a:chExt cx="622132" cy="950398"/>
            </a:xfrm>
          </p:grpSpPr>
          <p:sp>
            <p:nvSpPr>
              <p:cNvPr id="306" name="직사각형 305"/>
              <p:cNvSpPr/>
              <p:nvPr/>
            </p:nvSpPr>
            <p:spPr>
              <a:xfrm>
                <a:off x="5081018" y="2165159"/>
                <a:ext cx="622132" cy="726280"/>
              </a:xfrm>
              <a:prstGeom prst="rect">
                <a:avLst/>
              </a:prstGeom>
              <a:solidFill>
                <a:srgbClr val="0253A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rgbClr val="004368"/>
                  </a:solidFill>
                </a:endParaRPr>
              </a:p>
            </p:txBody>
          </p:sp>
          <p:sp>
            <p:nvSpPr>
              <p:cNvPr id="307" name="타원 306"/>
              <p:cNvSpPr/>
              <p:nvPr/>
            </p:nvSpPr>
            <p:spPr>
              <a:xfrm>
                <a:off x="5338084" y="194104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253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2" name="Freeform 5"/>
          <p:cNvSpPr>
            <a:spLocks noEditPoints="1"/>
          </p:cNvSpPr>
          <p:nvPr/>
        </p:nvSpPr>
        <p:spPr bwMode="auto">
          <a:xfrm>
            <a:off x="7554842" y="6167141"/>
            <a:ext cx="522090" cy="288841"/>
          </a:xfrm>
          <a:custGeom>
            <a:avLst/>
            <a:gdLst>
              <a:gd name="T0" fmla="*/ 94 w 243"/>
              <a:gd name="T1" fmla="*/ 8 h 133"/>
              <a:gd name="T2" fmla="*/ 123 w 243"/>
              <a:gd name="T3" fmla="*/ 133 h 133"/>
              <a:gd name="T4" fmla="*/ 126 w 243"/>
              <a:gd name="T5" fmla="*/ 2 h 133"/>
              <a:gd name="T6" fmla="*/ 94 w 243"/>
              <a:gd name="T7" fmla="*/ 8 h 133"/>
              <a:gd name="T8" fmla="*/ 124 w 243"/>
              <a:gd name="T9" fmla="*/ 67 h 133"/>
              <a:gd name="T10" fmla="*/ 143 w 243"/>
              <a:gd name="T11" fmla="*/ 88 h 133"/>
              <a:gd name="T12" fmla="*/ 123 w 243"/>
              <a:gd name="T13" fmla="*/ 108 h 133"/>
              <a:gd name="T14" fmla="*/ 123 w 243"/>
              <a:gd name="T15" fmla="*/ 120 h 133"/>
              <a:gd name="T16" fmla="*/ 112 w 243"/>
              <a:gd name="T17" fmla="*/ 120 h 133"/>
              <a:gd name="T18" fmla="*/ 112 w 243"/>
              <a:gd name="T19" fmla="*/ 109 h 133"/>
              <a:gd name="T20" fmla="*/ 94 w 243"/>
              <a:gd name="T21" fmla="*/ 105 h 133"/>
              <a:gd name="T22" fmla="*/ 97 w 243"/>
              <a:gd name="T23" fmla="*/ 92 h 133"/>
              <a:gd name="T24" fmla="*/ 115 w 243"/>
              <a:gd name="T25" fmla="*/ 96 h 133"/>
              <a:gd name="T26" fmla="*/ 126 w 243"/>
              <a:gd name="T27" fmla="*/ 90 h 133"/>
              <a:gd name="T28" fmla="*/ 114 w 243"/>
              <a:gd name="T29" fmla="*/ 80 h 133"/>
              <a:gd name="T30" fmla="*/ 94 w 243"/>
              <a:gd name="T31" fmla="*/ 60 h 133"/>
              <a:gd name="T32" fmla="*/ 113 w 243"/>
              <a:gd name="T33" fmla="*/ 40 h 133"/>
              <a:gd name="T34" fmla="*/ 113 w 243"/>
              <a:gd name="T35" fmla="*/ 30 h 133"/>
              <a:gd name="T36" fmla="*/ 124 w 243"/>
              <a:gd name="T37" fmla="*/ 30 h 133"/>
              <a:gd name="T38" fmla="*/ 124 w 243"/>
              <a:gd name="T39" fmla="*/ 39 h 133"/>
              <a:gd name="T40" fmla="*/ 140 w 243"/>
              <a:gd name="T41" fmla="*/ 43 h 133"/>
              <a:gd name="T42" fmla="*/ 137 w 243"/>
              <a:gd name="T43" fmla="*/ 56 h 133"/>
              <a:gd name="T44" fmla="*/ 121 w 243"/>
              <a:gd name="T45" fmla="*/ 52 h 133"/>
              <a:gd name="T46" fmla="*/ 111 w 243"/>
              <a:gd name="T47" fmla="*/ 58 h 133"/>
              <a:gd name="T48" fmla="*/ 124 w 243"/>
              <a:gd name="T49" fmla="*/ 67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3" h="133">
                <a:moveTo>
                  <a:pt x="94" y="8"/>
                </a:moveTo>
                <a:cubicBezTo>
                  <a:pt x="94" y="8"/>
                  <a:pt x="0" y="131"/>
                  <a:pt x="123" y="133"/>
                </a:cubicBezTo>
                <a:cubicBezTo>
                  <a:pt x="123" y="133"/>
                  <a:pt x="243" y="133"/>
                  <a:pt x="126" y="2"/>
                </a:cubicBezTo>
                <a:cubicBezTo>
                  <a:pt x="104" y="0"/>
                  <a:pt x="94" y="8"/>
                  <a:pt x="94" y="8"/>
                </a:cubicBezTo>
                <a:close/>
                <a:moveTo>
                  <a:pt x="124" y="67"/>
                </a:moveTo>
                <a:cubicBezTo>
                  <a:pt x="138" y="72"/>
                  <a:pt x="143" y="78"/>
                  <a:pt x="143" y="88"/>
                </a:cubicBezTo>
                <a:cubicBezTo>
                  <a:pt x="143" y="98"/>
                  <a:pt x="136" y="106"/>
                  <a:pt x="123" y="108"/>
                </a:cubicBezTo>
                <a:cubicBezTo>
                  <a:pt x="123" y="120"/>
                  <a:pt x="123" y="120"/>
                  <a:pt x="123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09"/>
                  <a:pt x="112" y="109"/>
                  <a:pt x="112" y="109"/>
                </a:cubicBezTo>
                <a:cubicBezTo>
                  <a:pt x="105" y="109"/>
                  <a:pt x="98" y="107"/>
                  <a:pt x="94" y="105"/>
                </a:cubicBezTo>
                <a:cubicBezTo>
                  <a:pt x="97" y="92"/>
                  <a:pt x="97" y="92"/>
                  <a:pt x="97" y="92"/>
                </a:cubicBezTo>
                <a:cubicBezTo>
                  <a:pt x="102" y="94"/>
                  <a:pt x="108" y="96"/>
                  <a:pt x="115" y="96"/>
                </a:cubicBezTo>
                <a:cubicBezTo>
                  <a:pt x="122" y="96"/>
                  <a:pt x="126" y="94"/>
                  <a:pt x="126" y="90"/>
                </a:cubicBezTo>
                <a:cubicBezTo>
                  <a:pt x="126" y="85"/>
                  <a:pt x="122" y="83"/>
                  <a:pt x="114" y="80"/>
                </a:cubicBezTo>
                <a:cubicBezTo>
                  <a:pt x="102" y="76"/>
                  <a:pt x="94" y="71"/>
                  <a:pt x="94" y="60"/>
                </a:cubicBezTo>
                <a:cubicBezTo>
                  <a:pt x="94" y="50"/>
                  <a:pt x="101" y="43"/>
                  <a:pt x="113" y="40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24" y="30"/>
                  <a:pt x="124" y="30"/>
                  <a:pt x="124" y="30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31" y="40"/>
                  <a:pt x="136" y="41"/>
                  <a:pt x="140" y="43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4" y="54"/>
                  <a:pt x="129" y="52"/>
                  <a:pt x="121" y="52"/>
                </a:cubicBezTo>
                <a:cubicBezTo>
                  <a:pt x="114" y="52"/>
                  <a:pt x="111" y="55"/>
                  <a:pt x="111" y="58"/>
                </a:cubicBezTo>
                <a:cubicBezTo>
                  <a:pt x="111" y="62"/>
                  <a:pt x="115" y="64"/>
                  <a:pt x="124" y="6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016009" y="282178"/>
            <a:ext cx="20665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 err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대회문제</a:t>
            </a:r>
            <a:r>
              <a:rPr kumimoji="0" lang="ko-KR" altLang="en-US" sz="26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소개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3356C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7075" y="28217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28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3AB7FF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  <a:endParaRPr kumimoji="0" lang="en-US" altLang="ko-KR" sz="28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3AB7FF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451530" y="1164659"/>
            <a:ext cx="6310885" cy="646331"/>
            <a:chOff x="451530" y="1238250"/>
            <a:chExt cx="6310885" cy="646331"/>
          </a:xfrm>
        </p:grpSpPr>
        <p:sp>
          <p:nvSpPr>
            <p:cNvPr id="41" name="TextBox 40"/>
            <p:cNvSpPr txBox="1"/>
            <p:nvPr/>
          </p:nvSpPr>
          <p:spPr>
            <a:xfrm>
              <a:off x="627402" y="1238250"/>
              <a:ext cx="6135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지연의 기준</a:t>
              </a:r>
              <a:endParaRPr kumimoji="0" lang="en-US" altLang="ko-KR" sz="1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</a:t>
              </a:r>
              <a:r>
                <a:rPr kumimoji="0" lang="en-US" altLang="ko-KR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- </a:t>
              </a:r>
              <a:r>
                <a:rPr kumimoji="0" lang="ko-KR" altLang="en-US" sz="180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계획시각</a:t>
              </a:r>
              <a:r>
                <a:rPr kumimoji="0" lang="ko-KR" altLang="en-US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대비 </a:t>
              </a:r>
              <a:r>
                <a:rPr kumimoji="0" lang="ko-KR" altLang="en-US" sz="180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실제시각이</a:t>
              </a:r>
              <a:r>
                <a:rPr kumimoji="0" lang="ko-KR" altLang="en-US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국제선 </a:t>
              </a:r>
              <a:r>
                <a:rPr kumimoji="0" lang="en-US" altLang="ko-KR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</a:t>
              </a:r>
              <a:r>
                <a:rPr kumimoji="0" lang="ko-KR" altLang="en-US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시간</a:t>
              </a:r>
              <a:r>
                <a:rPr kumimoji="0" lang="en-US" altLang="ko-KR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, </a:t>
              </a:r>
              <a:r>
                <a:rPr kumimoji="0" lang="ko-KR" altLang="en-US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국내선 </a:t>
              </a:r>
              <a:r>
                <a:rPr kumimoji="0" lang="en-US" altLang="ko-KR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30</a:t>
              </a:r>
              <a:r>
                <a:rPr kumimoji="0" lang="ko-KR" altLang="en-US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분 초과시  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51530" y="1349892"/>
              <a:ext cx="192316" cy="165100"/>
              <a:chOff x="451530" y="1340644"/>
              <a:chExt cx="192316" cy="165100"/>
            </a:xfrm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451530" y="1340644"/>
                <a:ext cx="192316" cy="165100"/>
              </a:xfrm>
              <a:custGeom>
                <a:avLst/>
                <a:gdLst>
                  <a:gd name="T0" fmla="*/ 572 w 671"/>
                  <a:gd name="T1" fmla="*/ 354 h 580"/>
                  <a:gd name="T2" fmla="*/ 414 w 671"/>
                  <a:gd name="T3" fmla="*/ 354 h 580"/>
                  <a:gd name="T4" fmla="*/ 290 w 671"/>
                  <a:gd name="T5" fmla="*/ 430 h 580"/>
                  <a:gd name="T6" fmla="*/ 150 w 671"/>
                  <a:gd name="T7" fmla="*/ 290 h 580"/>
                  <a:gd name="T8" fmla="*/ 290 w 671"/>
                  <a:gd name="T9" fmla="*/ 150 h 580"/>
                  <a:gd name="T10" fmla="*/ 414 w 671"/>
                  <a:gd name="T11" fmla="*/ 226 h 580"/>
                  <a:gd name="T12" fmla="*/ 566 w 671"/>
                  <a:gd name="T13" fmla="*/ 226 h 580"/>
                  <a:gd name="T14" fmla="*/ 572 w 671"/>
                  <a:gd name="T15" fmla="*/ 226 h 580"/>
                  <a:gd name="T16" fmla="*/ 671 w 671"/>
                  <a:gd name="T17" fmla="*/ 226 h 580"/>
                  <a:gd name="T18" fmla="*/ 564 w 671"/>
                  <a:gd name="T19" fmla="*/ 195 h 580"/>
                  <a:gd name="T20" fmla="*/ 296 w 671"/>
                  <a:gd name="T21" fmla="*/ 0 h 580"/>
                  <a:gd name="T22" fmla="*/ 290 w 671"/>
                  <a:gd name="T23" fmla="*/ 0 h 580"/>
                  <a:gd name="T24" fmla="*/ 0 w 671"/>
                  <a:gd name="T25" fmla="*/ 290 h 580"/>
                  <a:gd name="T26" fmla="*/ 290 w 671"/>
                  <a:gd name="T27" fmla="*/ 580 h 580"/>
                  <a:gd name="T28" fmla="*/ 296 w 671"/>
                  <a:gd name="T29" fmla="*/ 580 h 580"/>
                  <a:gd name="T30" fmla="*/ 564 w 671"/>
                  <a:gd name="T31" fmla="*/ 384 h 580"/>
                  <a:gd name="T32" fmla="*/ 671 w 671"/>
                  <a:gd name="T33" fmla="*/ 354 h 580"/>
                  <a:gd name="T34" fmla="*/ 572 w 671"/>
                  <a:gd name="T35" fmla="*/ 354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1" h="580">
                    <a:moveTo>
                      <a:pt x="572" y="354"/>
                    </a:moveTo>
                    <a:cubicBezTo>
                      <a:pt x="414" y="354"/>
                      <a:pt x="414" y="354"/>
                      <a:pt x="414" y="354"/>
                    </a:cubicBezTo>
                    <a:cubicBezTo>
                      <a:pt x="391" y="399"/>
                      <a:pt x="344" y="430"/>
                      <a:pt x="290" y="430"/>
                    </a:cubicBezTo>
                    <a:cubicBezTo>
                      <a:pt x="212" y="430"/>
                      <a:pt x="150" y="367"/>
                      <a:pt x="150" y="290"/>
                    </a:cubicBezTo>
                    <a:cubicBezTo>
                      <a:pt x="150" y="212"/>
                      <a:pt x="212" y="150"/>
                      <a:pt x="290" y="150"/>
                    </a:cubicBezTo>
                    <a:cubicBezTo>
                      <a:pt x="344" y="150"/>
                      <a:pt x="391" y="181"/>
                      <a:pt x="414" y="226"/>
                    </a:cubicBezTo>
                    <a:cubicBezTo>
                      <a:pt x="566" y="226"/>
                      <a:pt x="566" y="226"/>
                      <a:pt x="566" y="226"/>
                    </a:cubicBezTo>
                    <a:cubicBezTo>
                      <a:pt x="572" y="226"/>
                      <a:pt x="572" y="226"/>
                      <a:pt x="572" y="226"/>
                    </a:cubicBezTo>
                    <a:cubicBezTo>
                      <a:pt x="671" y="226"/>
                      <a:pt x="671" y="226"/>
                      <a:pt x="671" y="226"/>
                    </a:cubicBezTo>
                    <a:cubicBezTo>
                      <a:pt x="628" y="218"/>
                      <a:pt x="593" y="207"/>
                      <a:pt x="564" y="195"/>
                    </a:cubicBezTo>
                    <a:cubicBezTo>
                      <a:pt x="525" y="83"/>
                      <a:pt x="420" y="3"/>
                      <a:pt x="296" y="0"/>
                    </a:cubicBezTo>
                    <a:cubicBezTo>
                      <a:pt x="294" y="0"/>
                      <a:pt x="292" y="0"/>
                      <a:pt x="290" y="0"/>
                    </a:cubicBezTo>
                    <a:cubicBezTo>
                      <a:pt x="129" y="0"/>
                      <a:pt x="0" y="130"/>
                      <a:pt x="0" y="290"/>
                    </a:cubicBezTo>
                    <a:cubicBezTo>
                      <a:pt x="0" y="450"/>
                      <a:pt x="129" y="580"/>
                      <a:pt x="290" y="580"/>
                    </a:cubicBezTo>
                    <a:cubicBezTo>
                      <a:pt x="292" y="580"/>
                      <a:pt x="294" y="580"/>
                      <a:pt x="296" y="580"/>
                    </a:cubicBezTo>
                    <a:cubicBezTo>
                      <a:pt x="420" y="577"/>
                      <a:pt x="525" y="496"/>
                      <a:pt x="564" y="384"/>
                    </a:cubicBezTo>
                    <a:cubicBezTo>
                      <a:pt x="593" y="372"/>
                      <a:pt x="628" y="361"/>
                      <a:pt x="671" y="354"/>
                    </a:cubicBezTo>
                    <a:lnTo>
                      <a:pt x="572" y="354"/>
                    </a:lnTo>
                    <a:close/>
                  </a:path>
                </a:pathLst>
              </a:custGeom>
              <a:solidFill>
                <a:srgbClr val="133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938" tIns="36969" rIns="73938" bIns="369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514353" y="1400176"/>
                <a:ext cx="45719" cy="45719"/>
              </a:xfrm>
              <a:prstGeom prst="ellipse">
                <a:avLst/>
              </a:prstGeom>
              <a:solidFill>
                <a:srgbClr val="10B2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1486953" y="1844052"/>
            <a:ext cx="7627176" cy="1167645"/>
            <a:chOff x="5934075" y="1841165"/>
            <a:chExt cx="3971925" cy="1167645"/>
          </a:xfrm>
        </p:grpSpPr>
        <p:grpSp>
          <p:nvGrpSpPr>
            <p:cNvPr id="44" name="그룹 43"/>
            <p:cNvGrpSpPr/>
            <p:nvPr/>
          </p:nvGrpSpPr>
          <p:grpSpPr>
            <a:xfrm>
              <a:off x="5934075" y="2242271"/>
              <a:ext cx="3971925" cy="748216"/>
              <a:chOff x="5934075" y="5066801"/>
              <a:chExt cx="3971925" cy="748216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934075" y="5066801"/>
                <a:ext cx="3971925" cy="7482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5934075" y="5066801"/>
                <a:ext cx="397192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5934075" y="5815017"/>
                <a:ext cx="3971925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6638479" y="2300924"/>
              <a:ext cx="127070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altLang="ko-KR" sz="4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4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시간 초과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46687" y="1841165"/>
              <a:ext cx="4542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ko-KR" altLang="en-US" sz="2000" b="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국제선</a:t>
              </a:r>
              <a:endParaRPr lang="en-US" altLang="ko-KR" sz="20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00231" y="1841165"/>
              <a:ext cx="4542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ko-KR" altLang="en-US" sz="2000" b="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국내선</a:t>
              </a:r>
              <a:endParaRPr lang="en-US" altLang="ko-KR" sz="20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36685" y="2300923"/>
              <a:ext cx="1181380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altLang="ko-KR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0B2E9"/>
                  </a:solidFill>
                </a:rPr>
                <a:t>30</a:t>
              </a:r>
              <a:r>
                <a:rPr lang="ko-KR" altLang="en-US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0B2E9"/>
                  </a:solidFill>
                </a:rPr>
                <a:t>분 초과</a:t>
              </a:r>
              <a:endPara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0B2E9"/>
                </a:solidFill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87763" y="1965658"/>
            <a:ext cx="1307068" cy="1307216"/>
            <a:chOff x="5154692" y="4751748"/>
            <a:chExt cx="1307068" cy="1307216"/>
          </a:xfrm>
        </p:grpSpPr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5154692" y="4751748"/>
              <a:ext cx="1307068" cy="1307216"/>
            </a:xfrm>
            <a:prstGeom prst="ellipse">
              <a:avLst/>
            </a:prstGeom>
            <a:solidFill>
              <a:srgbClr val="10B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441779" y="4989857"/>
              <a:ext cx="7328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지연</a:t>
              </a:r>
              <a:endPara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기준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9" name="Freeform 9"/>
            <p:cNvSpPr>
              <a:spLocks/>
            </p:cNvSpPr>
            <p:nvPr/>
          </p:nvSpPr>
          <p:spPr bwMode="auto">
            <a:xfrm>
              <a:off x="5229939" y="4827003"/>
              <a:ext cx="1156574" cy="1156706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459455" y="3525399"/>
            <a:ext cx="4881006" cy="369332"/>
            <a:chOff x="451530" y="1238250"/>
            <a:chExt cx="4881006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627402" y="1238250"/>
              <a:ext cx="4705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국내선 </a:t>
              </a:r>
              <a:r>
                <a:rPr kumimoji="0" lang="ko-KR" altLang="en-US" sz="1800" b="1" i="0" u="none" strike="noStrike" kern="120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지연사유</a:t>
              </a:r>
              <a:r>
                <a:rPr kumimoji="0" lang="ko-KR" altLang="en-US" sz="18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별 건수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(2017.1.1</a:t>
              </a:r>
              <a:r>
                <a:rPr kumimoji="0" lang="en-US" altLang="ko-KR" sz="1800" b="1" i="0" u="none" strike="noStrike" kern="1200" cap="none" spc="0" normalizeH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 ~ 2019.6.30)</a:t>
              </a:r>
              <a:endParaRPr kumimoji="0" lang="en-US" altLang="ko-KR" sz="1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451530" y="1349892"/>
              <a:ext cx="192316" cy="165100"/>
              <a:chOff x="451530" y="1340644"/>
              <a:chExt cx="192316" cy="165100"/>
            </a:xfrm>
          </p:grpSpPr>
          <p:sp>
            <p:nvSpPr>
              <p:cNvPr id="129" name="Freeform 5"/>
              <p:cNvSpPr>
                <a:spLocks/>
              </p:cNvSpPr>
              <p:nvPr/>
            </p:nvSpPr>
            <p:spPr bwMode="auto">
              <a:xfrm>
                <a:off x="451530" y="1340644"/>
                <a:ext cx="192316" cy="165100"/>
              </a:xfrm>
              <a:custGeom>
                <a:avLst/>
                <a:gdLst>
                  <a:gd name="T0" fmla="*/ 572 w 671"/>
                  <a:gd name="T1" fmla="*/ 354 h 580"/>
                  <a:gd name="T2" fmla="*/ 414 w 671"/>
                  <a:gd name="T3" fmla="*/ 354 h 580"/>
                  <a:gd name="T4" fmla="*/ 290 w 671"/>
                  <a:gd name="T5" fmla="*/ 430 h 580"/>
                  <a:gd name="T6" fmla="*/ 150 w 671"/>
                  <a:gd name="T7" fmla="*/ 290 h 580"/>
                  <a:gd name="T8" fmla="*/ 290 w 671"/>
                  <a:gd name="T9" fmla="*/ 150 h 580"/>
                  <a:gd name="T10" fmla="*/ 414 w 671"/>
                  <a:gd name="T11" fmla="*/ 226 h 580"/>
                  <a:gd name="T12" fmla="*/ 566 w 671"/>
                  <a:gd name="T13" fmla="*/ 226 h 580"/>
                  <a:gd name="T14" fmla="*/ 572 w 671"/>
                  <a:gd name="T15" fmla="*/ 226 h 580"/>
                  <a:gd name="T16" fmla="*/ 671 w 671"/>
                  <a:gd name="T17" fmla="*/ 226 h 580"/>
                  <a:gd name="T18" fmla="*/ 564 w 671"/>
                  <a:gd name="T19" fmla="*/ 195 h 580"/>
                  <a:gd name="T20" fmla="*/ 296 w 671"/>
                  <a:gd name="T21" fmla="*/ 0 h 580"/>
                  <a:gd name="T22" fmla="*/ 290 w 671"/>
                  <a:gd name="T23" fmla="*/ 0 h 580"/>
                  <a:gd name="T24" fmla="*/ 0 w 671"/>
                  <a:gd name="T25" fmla="*/ 290 h 580"/>
                  <a:gd name="T26" fmla="*/ 290 w 671"/>
                  <a:gd name="T27" fmla="*/ 580 h 580"/>
                  <a:gd name="T28" fmla="*/ 296 w 671"/>
                  <a:gd name="T29" fmla="*/ 580 h 580"/>
                  <a:gd name="T30" fmla="*/ 564 w 671"/>
                  <a:gd name="T31" fmla="*/ 384 h 580"/>
                  <a:gd name="T32" fmla="*/ 671 w 671"/>
                  <a:gd name="T33" fmla="*/ 354 h 580"/>
                  <a:gd name="T34" fmla="*/ 572 w 671"/>
                  <a:gd name="T35" fmla="*/ 354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1" h="580">
                    <a:moveTo>
                      <a:pt x="572" y="354"/>
                    </a:moveTo>
                    <a:cubicBezTo>
                      <a:pt x="414" y="354"/>
                      <a:pt x="414" y="354"/>
                      <a:pt x="414" y="354"/>
                    </a:cubicBezTo>
                    <a:cubicBezTo>
                      <a:pt x="391" y="399"/>
                      <a:pt x="344" y="430"/>
                      <a:pt x="290" y="430"/>
                    </a:cubicBezTo>
                    <a:cubicBezTo>
                      <a:pt x="212" y="430"/>
                      <a:pt x="150" y="367"/>
                      <a:pt x="150" y="290"/>
                    </a:cubicBezTo>
                    <a:cubicBezTo>
                      <a:pt x="150" y="212"/>
                      <a:pt x="212" y="150"/>
                      <a:pt x="290" y="150"/>
                    </a:cubicBezTo>
                    <a:cubicBezTo>
                      <a:pt x="344" y="150"/>
                      <a:pt x="391" y="181"/>
                      <a:pt x="414" y="226"/>
                    </a:cubicBezTo>
                    <a:cubicBezTo>
                      <a:pt x="566" y="226"/>
                      <a:pt x="566" y="226"/>
                      <a:pt x="566" y="226"/>
                    </a:cubicBezTo>
                    <a:cubicBezTo>
                      <a:pt x="572" y="226"/>
                      <a:pt x="572" y="226"/>
                      <a:pt x="572" y="226"/>
                    </a:cubicBezTo>
                    <a:cubicBezTo>
                      <a:pt x="671" y="226"/>
                      <a:pt x="671" y="226"/>
                      <a:pt x="671" y="226"/>
                    </a:cubicBezTo>
                    <a:cubicBezTo>
                      <a:pt x="628" y="218"/>
                      <a:pt x="593" y="207"/>
                      <a:pt x="564" y="195"/>
                    </a:cubicBezTo>
                    <a:cubicBezTo>
                      <a:pt x="525" y="83"/>
                      <a:pt x="420" y="3"/>
                      <a:pt x="296" y="0"/>
                    </a:cubicBezTo>
                    <a:cubicBezTo>
                      <a:pt x="294" y="0"/>
                      <a:pt x="292" y="0"/>
                      <a:pt x="290" y="0"/>
                    </a:cubicBezTo>
                    <a:cubicBezTo>
                      <a:pt x="129" y="0"/>
                      <a:pt x="0" y="130"/>
                      <a:pt x="0" y="290"/>
                    </a:cubicBezTo>
                    <a:cubicBezTo>
                      <a:pt x="0" y="450"/>
                      <a:pt x="129" y="580"/>
                      <a:pt x="290" y="580"/>
                    </a:cubicBezTo>
                    <a:cubicBezTo>
                      <a:pt x="292" y="580"/>
                      <a:pt x="294" y="580"/>
                      <a:pt x="296" y="580"/>
                    </a:cubicBezTo>
                    <a:cubicBezTo>
                      <a:pt x="420" y="577"/>
                      <a:pt x="525" y="496"/>
                      <a:pt x="564" y="384"/>
                    </a:cubicBezTo>
                    <a:cubicBezTo>
                      <a:pt x="593" y="372"/>
                      <a:pt x="628" y="361"/>
                      <a:pt x="671" y="354"/>
                    </a:cubicBezTo>
                    <a:lnTo>
                      <a:pt x="572" y="354"/>
                    </a:lnTo>
                    <a:close/>
                  </a:path>
                </a:pathLst>
              </a:custGeom>
              <a:solidFill>
                <a:srgbClr val="133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938" tIns="36969" rIns="73938" bIns="369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5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0" name="타원 129"/>
              <p:cNvSpPr/>
              <p:nvPr/>
            </p:nvSpPr>
            <p:spPr>
              <a:xfrm>
                <a:off x="514353" y="1400176"/>
                <a:ext cx="45719" cy="45719"/>
              </a:xfrm>
              <a:prstGeom prst="ellipse">
                <a:avLst/>
              </a:prstGeom>
              <a:solidFill>
                <a:srgbClr val="10B2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91954"/>
              </p:ext>
            </p:extLst>
          </p:nvPr>
        </p:nvGraphicFramePr>
        <p:xfrm>
          <a:off x="568556" y="4340554"/>
          <a:ext cx="4196753" cy="2076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4224">
                  <a:extLst>
                    <a:ext uri="{9D8B030D-6E8A-4147-A177-3AD203B41FA5}">
                      <a16:colId xmlns:a16="http://schemas.microsoft.com/office/drawing/2014/main" val="2162451310"/>
                    </a:ext>
                  </a:extLst>
                </a:gridCol>
                <a:gridCol w="1792529">
                  <a:extLst>
                    <a:ext uri="{9D8B030D-6E8A-4147-A177-3AD203B41FA5}">
                      <a16:colId xmlns:a16="http://schemas.microsoft.com/office/drawing/2014/main" val="807989185"/>
                    </a:ext>
                  </a:extLst>
                </a:gridCol>
              </a:tblGrid>
              <a:tr h="415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A/C </a:t>
                      </a:r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접속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107,738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97118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A/C </a:t>
                      </a:r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2,031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986314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안개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1,524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878710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기타</a:t>
                      </a:r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강설</a:t>
                      </a:r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강우</a:t>
                      </a:r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500" b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복합원인</a:t>
                      </a:r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등</a:t>
                      </a:r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7,637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26058"/>
                  </a:ext>
                </a:extLst>
              </a:tr>
              <a:tr h="415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합계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118,937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81659"/>
                  </a:ext>
                </a:extLst>
              </a:tr>
            </a:tbl>
          </a:graphicData>
        </a:graphic>
      </p:graphicFrame>
      <p:grpSp>
        <p:nvGrpSpPr>
          <p:cNvPr id="175" name="그룹 174"/>
          <p:cNvGrpSpPr/>
          <p:nvPr/>
        </p:nvGrpSpPr>
        <p:grpSpPr>
          <a:xfrm>
            <a:off x="651771" y="4003121"/>
            <a:ext cx="2249001" cy="346965"/>
            <a:chOff x="2683100" y="1867031"/>
            <a:chExt cx="1461636" cy="346965"/>
          </a:xfrm>
        </p:grpSpPr>
        <p:sp>
          <p:nvSpPr>
            <p:cNvPr id="176" name="양쪽 모서리가 둥근 사각형 175"/>
            <p:cNvSpPr/>
            <p:nvPr/>
          </p:nvSpPr>
          <p:spPr>
            <a:xfrm>
              <a:off x="2683100" y="1867031"/>
              <a:ext cx="1461636" cy="346807"/>
            </a:xfrm>
            <a:prstGeom prst="round2SameRect">
              <a:avLst/>
            </a:prstGeom>
            <a:solidFill>
              <a:srgbClr val="10B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028921" y="1875442"/>
              <a:ext cx="7699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지연사유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062960" y="3999796"/>
            <a:ext cx="1597828" cy="358228"/>
            <a:chOff x="4347204" y="1867031"/>
            <a:chExt cx="5122196" cy="358228"/>
          </a:xfrm>
        </p:grpSpPr>
        <p:sp>
          <p:nvSpPr>
            <p:cNvPr id="179" name="양쪽 모서리가 둥근 사각형 178"/>
            <p:cNvSpPr/>
            <p:nvPr/>
          </p:nvSpPr>
          <p:spPr>
            <a:xfrm>
              <a:off x="4347204" y="1867031"/>
              <a:ext cx="5122196" cy="346807"/>
            </a:xfrm>
            <a:prstGeom prst="round2SameRect">
              <a:avLst/>
            </a:prstGeom>
            <a:solidFill>
              <a:srgbClr val="2FC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595542" y="1886705"/>
              <a:ext cx="2609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건수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192898" y="3780024"/>
            <a:ext cx="4254890" cy="2872693"/>
            <a:chOff x="5192898" y="3780024"/>
            <a:chExt cx="4254890" cy="2872693"/>
          </a:xfrm>
        </p:grpSpPr>
        <p:graphicFrame>
          <p:nvGraphicFramePr>
            <p:cNvPr id="6" name="차트 5"/>
            <p:cNvGraphicFramePr/>
            <p:nvPr>
              <p:extLst>
                <p:ext uri="{D42A27DB-BD31-4B8C-83A1-F6EECF244321}">
                  <p14:modId xmlns:p14="http://schemas.microsoft.com/office/powerpoint/2010/main" val="614990988"/>
                </p:ext>
              </p:extLst>
            </p:nvPr>
          </p:nvGraphicFramePr>
          <p:xfrm>
            <a:off x="5549021" y="3857764"/>
            <a:ext cx="3898767" cy="26396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70" name="그룹 169"/>
            <p:cNvGrpSpPr/>
            <p:nvPr/>
          </p:nvGrpSpPr>
          <p:grpSpPr>
            <a:xfrm>
              <a:off x="5343590" y="5513944"/>
              <a:ext cx="1435986" cy="1138773"/>
              <a:chOff x="3254808" y="4946484"/>
              <a:chExt cx="1435986" cy="1138773"/>
            </a:xfrm>
          </p:grpSpPr>
          <p:cxnSp>
            <p:nvCxnSpPr>
              <p:cNvPr id="171" name="직선 연결선 170"/>
              <p:cNvCxnSpPr/>
              <p:nvPr/>
            </p:nvCxnSpPr>
            <p:spPr>
              <a:xfrm flipH="1">
                <a:off x="4388452" y="5268764"/>
                <a:ext cx="302342" cy="5046"/>
              </a:xfrm>
              <a:prstGeom prst="line">
                <a:avLst/>
              </a:prstGeom>
              <a:ln>
                <a:solidFill>
                  <a:srgbClr val="10B2E9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3254808" y="4946484"/>
                <a:ext cx="1133644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6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A/C</a:t>
                </a:r>
                <a:r>
                  <a:rPr lang="ko-KR" altLang="en-US" sz="16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 접속</a:t>
                </a:r>
                <a:endPara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ko-KR" sz="16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(Air Craft </a:t>
                </a:r>
                <a:endPara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  <a:p>
                <a:pPr algn="r"/>
                <a:r>
                  <a:rPr lang="ko-KR" altLang="en-US" sz="16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연결 </a:t>
                </a:r>
                <a:r>
                  <a:rPr lang="ko-KR" altLang="en-US" sz="16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지연</a:t>
                </a:r>
                <a:r>
                  <a:rPr lang="en-US" altLang="ko-KR" sz="16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)</a:t>
                </a:r>
              </a:p>
              <a:p>
                <a:pPr algn="r"/>
                <a:r>
                  <a:rPr lang="en-US" altLang="ko-KR" sz="2000" b="1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10B2E9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rPr>
                  <a:t>90.6%</a:t>
                </a:r>
                <a:endPara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0B2E9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73" name="직선 연결선 172"/>
            <p:cNvCxnSpPr/>
            <p:nvPr/>
          </p:nvCxnSpPr>
          <p:spPr>
            <a:xfrm flipV="1">
              <a:off x="7556376" y="4430029"/>
              <a:ext cx="231445" cy="161181"/>
            </a:xfrm>
            <a:prstGeom prst="line">
              <a:avLst/>
            </a:prstGeom>
            <a:ln>
              <a:solidFill>
                <a:srgbClr val="10B2E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57"/>
            <p:cNvSpPr txBox="1"/>
            <p:nvPr/>
          </p:nvSpPr>
          <p:spPr>
            <a:xfrm>
              <a:off x="7745478" y="4064343"/>
              <a:ext cx="1465466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기타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기타기상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,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 </a:t>
              </a:r>
              <a:endParaRPr lang="en-US" altLang="ko-KR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algn="r"/>
              <a:r>
                <a:rPr lang="ko-KR" altLang="en-US" sz="16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복합원인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 등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)</a:t>
              </a:r>
            </a:p>
            <a:p>
              <a:pPr algn="r"/>
              <a:r>
                <a:rPr lang="en-US" altLang="ko-KR" sz="20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0B2E9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6.4%</a:t>
              </a:r>
              <a:endPara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0B2E9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81" name="TextBox 57"/>
            <p:cNvSpPr txBox="1"/>
            <p:nvPr/>
          </p:nvSpPr>
          <p:spPr>
            <a:xfrm>
              <a:off x="5192898" y="4470198"/>
              <a:ext cx="152018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A/C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정비</a:t>
              </a:r>
              <a:endParaRPr lang="en-US" altLang="ko-KR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algn="r"/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(Air Craft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정비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)</a:t>
              </a:r>
            </a:p>
            <a:p>
              <a:pPr algn="r"/>
              <a:r>
                <a:rPr lang="en-US" altLang="ko-KR" sz="20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0B2E9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1.7%</a:t>
              </a:r>
              <a:endPara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0B2E9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82" name="TextBox 57"/>
            <p:cNvSpPr txBox="1"/>
            <p:nvPr/>
          </p:nvSpPr>
          <p:spPr>
            <a:xfrm>
              <a:off x="6566375" y="3780024"/>
              <a:ext cx="7681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안개</a:t>
              </a:r>
              <a:endParaRPr lang="en-US" altLang="ko-KR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algn="r"/>
              <a:r>
                <a:rPr lang="en-US" altLang="ko-KR" sz="20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0B2E9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1.3%</a:t>
              </a:r>
              <a:endPara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10B2E9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183" name="직선 연결선 182"/>
            <p:cNvCxnSpPr>
              <a:endCxn id="182" idx="2"/>
            </p:cNvCxnSpPr>
            <p:nvPr/>
          </p:nvCxnSpPr>
          <p:spPr>
            <a:xfrm flipH="1" flipV="1">
              <a:off x="6950455" y="4426355"/>
              <a:ext cx="295237" cy="261000"/>
            </a:xfrm>
            <a:prstGeom prst="line">
              <a:avLst/>
            </a:prstGeom>
            <a:ln>
              <a:solidFill>
                <a:srgbClr val="10B2E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681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016009" y="282178"/>
            <a:ext cx="20665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 err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대회문제</a:t>
            </a:r>
            <a:r>
              <a:rPr kumimoji="0" lang="ko-KR" altLang="en-US" sz="26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소개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3356C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7075" y="28217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2800" b="1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3AB7FF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  <a:endParaRPr kumimoji="0" lang="en-US" altLang="ko-KR" sz="28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3AB7FF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451530" y="1164659"/>
            <a:ext cx="7009794" cy="646331"/>
            <a:chOff x="451530" y="1238250"/>
            <a:chExt cx="7009794" cy="646331"/>
          </a:xfrm>
        </p:grpSpPr>
        <p:sp>
          <p:nvSpPr>
            <p:cNvPr id="77" name="TextBox 76"/>
            <p:cNvSpPr txBox="1"/>
            <p:nvPr/>
          </p:nvSpPr>
          <p:spPr>
            <a:xfrm>
              <a:off x="627402" y="1238250"/>
              <a:ext cx="68339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800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2019. 9. 16 ~ 2019. 9. 30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운항하는 </a:t>
              </a:r>
              <a:r>
                <a:rPr lang="ko-KR" altLang="en-US" sz="1800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국내선 항공편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 대한 </a:t>
              </a:r>
              <a:r>
                <a:rPr lang="ko-KR" altLang="en-US" sz="18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지연율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예측</a:t>
              </a:r>
              <a:endPara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파일명 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AFSNT_DLY.CSV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제공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51530" y="1349892"/>
              <a:ext cx="192316" cy="165100"/>
              <a:chOff x="451530" y="1340644"/>
              <a:chExt cx="192316" cy="165100"/>
            </a:xfrm>
          </p:grpSpPr>
          <p:sp>
            <p:nvSpPr>
              <p:cNvPr id="79" name="Freeform 5"/>
              <p:cNvSpPr>
                <a:spLocks/>
              </p:cNvSpPr>
              <p:nvPr/>
            </p:nvSpPr>
            <p:spPr bwMode="auto">
              <a:xfrm>
                <a:off x="451530" y="1340644"/>
                <a:ext cx="192316" cy="165100"/>
              </a:xfrm>
              <a:custGeom>
                <a:avLst/>
                <a:gdLst>
                  <a:gd name="T0" fmla="*/ 572 w 671"/>
                  <a:gd name="T1" fmla="*/ 354 h 580"/>
                  <a:gd name="T2" fmla="*/ 414 w 671"/>
                  <a:gd name="T3" fmla="*/ 354 h 580"/>
                  <a:gd name="T4" fmla="*/ 290 w 671"/>
                  <a:gd name="T5" fmla="*/ 430 h 580"/>
                  <a:gd name="T6" fmla="*/ 150 w 671"/>
                  <a:gd name="T7" fmla="*/ 290 h 580"/>
                  <a:gd name="T8" fmla="*/ 290 w 671"/>
                  <a:gd name="T9" fmla="*/ 150 h 580"/>
                  <a:gd name="T10" fmla="*/ 414 w 671"/>
                  <a:gd name="T11" fmla="*/ 226 h 580"/>
                  <a:gd name="T12" fmla="*/ 566 w 671"/>
                  <a:gd name="T13" fmla="*/ 226 h 580"/>
                  <a:gd name="T14" fmla="*/ 572 w 671"/>
                  <a:gd name="T15" fmla="*/ 226 h 580"/>
                  <a:gd name="T16" fmla="*/ 671 w 671"/>
                  <a:gd name="T17" fmla="*/ 226 h 580"/>
                  <a:gd name="T18" fmla="*/ 564 w 671"/>
                  <a:gd name="T19" fmla="*/ 195 h 580"/>
                  <a:gd name="T20" fmla="*/ 296 w 671"/>
                  <a:gd name="T21" fmla="*/ 0 h 580"/>
                  <a:gd name="T22" fmla="*/ 290 w 671"/>
                  <a:gd name="T23" fmla="*/ 0 h 580"/>
                  <a:gd name="T24" fmla="*/ 0 w 671"/>
                  <a:gd name="T25" fmla="*/ 290 h 580"/>
                  <a:gd name="T26" fmla="*/ 290 w 671"/>
                  <a:gd name="T27" fmla="*/ 580 h 580"/>
                  <a:gd name="T28" fmla="*/ 296 w 671"/>
                  <a:gd name="T29" fmla="*/ 580 h 580"/>
                  <a:gd name="T30" fmla="*/ 564 w 671"/>
                  <a:gd name="T31" fmla="*/ 384 h 580"/>
                  <a:gd name="T32" fmla="*/ 671 w 671"/>
                  <a:gd name="T33" fmla="*/ 354 h 580"/>
                  <a:gd name="T34" fmla="*/ 572 w 671"/>
                  <a:gd name="T35" fmla="*/ 354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1" h="580">
                    <a:moveTo>
                      <a:pt x="572" y="354"/>
                    </a:moveTo>
                    <a:cubicBezTo>
                      <a:pt x="414" y="354"/>
                      <a:pt x="414" y="354"/>
                      <a:pt x="414" y="354"/>
                    </a:cubicBezTo>
                    <a:cubicBezTo>
                      <a:pt x="391" y="399"/>
                      <a:pt x="344" y="430"/>
                      <a:pt x="290" y="430"/>
                    </a:cubicBezTo>
                    <a:cubicBezTo>
                      <a:pt x="212" y="430"/>
                      <a:pt x="150" y="367"/>
                      <a:pt x="150" y="290"/>
                    </a:cubicBezTo>
                    <a:cubicBezTo>
                      <a:pt x="150" y="212"/>
                      <a:pt x="212" y="150"/>
                      <a:pt x="290" y="150"/>
                    </a:cubicBezTo>
                    <a:cubicBezTo>
                      <a:pt x="344" y="150"/>
                      <a:pt x="391" y="181"/>
                      <a:pt x="414" y="226"/>
                    </a:cubicBezTo>
                    <a:cubicBezTo>
                      <a:pt x="566" y="226"/>
                      <a:pt x="566" y="226"/>
                      <a:pt x="566" y="226"/>
                    </a:cubicBezTo>
                    <a:cubicBezTo>
                      <a:pt x="572" y="226"/>
                      <a:pt x="572" y="226"/>
                      <a:pt x="572" y="226"/>
                    </a:cubicBezTo>
                    <a:cubicBezTo>
                      <a:pt x="671" y="226"/>
                      <a:pt x="671" y="226"/>
                      <a:pt x="671" y="226"/>
                    </a:cubicBezTo>
                    <a:cubicBezTo>
                      <a:pt x="628" y="218"/>
                      <a:pt x="593" y="207"/>
                      <a:pt x="564" y="195"/>
                    </a:cubicBezTo>
                    <a:cubicBezTo>
                      <a:pt x="525" y="83"/>
                      <a:pt x="420" y="3"/>
                      <a:pt x="296" y="0"/>
                    </a:cubicBezTo>
                    <a:cubicBezTo>
                      <a:pt x="294" y="0"/>
                      <a:pt x="292" y="0"/>
                      <a:pt x="290" y="0"/>
                    </a:cubicBezTo>
                    <a:cubicBezTo>
                      <a:pt x="129" y="0"/>
                      <a:pt x="0" y="130"/>
                      <a:pt x="0" y="290"/>
                    </a:cubicBezTo>
                    <a:cubicBezTo>
                      <a:pt x="0" y="450"/>
                      <a:pt x="129" y="580"/>
                      <a:pt x="290" y="580"/>
                    </a:cubicBezTo>
                    <a:cubicBezTo>
                      <a:pt x="292" y="580"/>
                      <a:pt x="294" y="580"/>
                      <a:pt x="296" y="580"/>
                    </a:cubicBezTo>
                    <a:cubicBezTo>
                      <a:pt x="420" y="577"/>
                      <a:pt x="525" y="496"/>
                      <a:pt x="564" y="384"/>
                    </a:cubicBezTo>
                    <a:cubicBezTo>
                      <a:pt x="593" y="372"/>
                      <a:pt x="628" y="361"/>
                      <a:pt x="671" y="354"/>
                    </a:cubicBezTo>
                    <a:lnTo>
                      <a:pt x="572" y="354"/>
                    </a:lnTo>
                    <a:close/>
                  </a:path>
                </a:pathLst>
              </a:custGeom>
              <a:solidFill>
                <a:srgbClr val="133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938" tIns="36969" rIns="73938" bIns="369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56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514353" y="1400176"/>
                <a:ext cx="45719" cy="45719"/>
              </a:xfrm>
              <a:prstGeom prst="ellipse">
                <a:avLst/>
              </a:prstGeom>
              <a:solidFill>
                <a:srgbClr val="10B2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583747" y="1837126"/>
            <a:ext cx="1983822" cy="367738"/>
            <a:chOff x="468215" y="1867031"/>
            <a:chExt cx="2051168" cy="367738"/>
          </a:xfrm>
        </p:grpSpPr>
        <p:sp>
          <p:nvSpPr>
            <p:cNvPr id="83" name="양쪽 모서리가 둥근 사각형 82"/>
            <p:cNvSpPr/>
            <p:nvPr/>
          </p:nvSpPr>
          <p:spPr>
            <a:xfrm>
              <a:off x="468215" y="1867031"/>
              <a:ext cx="2051168" cy="346807"/>
            </a:xfrm>
            <a:prstGeom prst="round2SameRect">
              <a:avLst/>
            </a:prstGeom>
            <a:solidFill>
              <a:srgbClr val="0253A0"/>
            </a:solidFill>
            <a:ln>
              <a:solidFill>
                <a:srgbClr val="025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103312" y="1896215"/>
              <a:ext cx="7809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</a:rPr>
                <a:t>컬럼</a:t>
              </a:r>
              <a:r>
                <a:rPr kumimoji="0" lang="en-US" altLang="ko-KR" sz="16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ID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811406" y="1857899"/>
            <a:ext cx="1738094" cy="346965"/>
            <a:chOff x="2683100" y="1867031"/>
            <a:chExt cx="1461636" cy="346965"/>
          </a:xfrm>
        </p:grpSpPr>
        <p:sp>
          <p:nvSpPr>
            <p:cNvPr id="86" name="양쪽 모서리가 둥근 사각형 85"/>
            <p:cNvSpPr/>
            <p:nvPr/>
          </p:nvSpPr>
          <p:spPr>
            <a:xfrm>
              <a:off x="2683100" y="1867031"/>
              <a:ext cx="1461636" cy="346807"/>
            </a:xfrm>
            <a:prstGeom prst="round2SameRect">
              <a:avLst/>
            </a:prstGeom>
            <a:solidFill>
              <a:srgbClr val="10B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05758" y="1875442"/>
              <a:ext cx="616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컬럼명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4775910" y="1846636"/>
            <a:ext cx="2265322" cy="358228"/>
            <a:chOff x="4347204" y="1867031"/>
            <a:chExt cx="5122196" cy="358228"/>
          </a:xfrm>
        </p:grpSpPr>
        <p:sp>
          <p:nvSpPr>
            <p:cNvPr id="89" name="양쪽 모서리가 둥근 사각형 88"/>
            <p:cNvSpPr/>
            <p:nvPr/>
          </p:nvSpPr>
          <p:spPr>
            <a:xfrm>
              <a:off x="4347204" y="1867031"/>
              <a:ext cx="5122196" cy="346807"/>
            </a:xfrm>
            <a:prstGeom prst="round2SameRect">
              <a:avLst/>
            </a:prstGeom>
            <a:solidFill>
              <a:srgbClr val="2FC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31596" y="1886705"/>
              <a:ext cx="1465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예시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77004" y="2190576"/>
          <a:ext cx="8976496" cy="3865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6533">
                  <a:extLst>
                    <a:ext uri="{9D8B030D-6E8A-4147-A177-3AD203B41FA5}">
                      <a16:colId xmlns:a16="http://schemas.microsoft.com/office/drawing/2014/main" val="1229182016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311752876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520111439"/>
                    </a:ext>
                  </a:extLst>
                </a:gridCol>
                <a:gridCol w="2331471">
                  <a:extLst>
                    <a:ext uri="{9D8B030D-6E8A-4147-A177-3AD203B41FA5}">
                      <a16:colId xmlns:a16="http://schemas.microsoft.com/office/drawing/2014/main" val="690504008"/>
                    </a:ext>
                  </a:extLst>
                </a:gridCol>
              </a:tblGrid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SDT_YY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2019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206759"/>
                  </a:ext>
                </a:extLst>
              </a:tr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SDT_MM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00959"/>
                  </a:ext>
                </a:extLst>
              </a:tr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SDT_DD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393162"/>
                  </a:ext>
                </a:extLst>
              </a:tr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SDT_DY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요일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34464"/>
                  </a:ext>
                </a:extLst>
              </a:tr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ARP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공항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ARP1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673981"/>
                  </a:ext>
                </a:extLst>
              </a:tr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ODP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상대공항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ARP3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327725"/>
                  </a:ext>
                </a:extLst>
              </a:tr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FLO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항공사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448677"/>
                  </a:ext>
                </a:extLst>
              </a:tr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FLT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편명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L1702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17489"/>
                  </a:ext>
                </a:extLst>
              </a:tr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AOD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출도착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 : </a:t>
                      </a:r>
                      <a:r>
                        <a:rPr lang="ko-KR" altLang="en-US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도착</a:t>
                      </a:r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D :</a:t>
                      </a:r>
                      <a:r>
                        <a:rPr lang="en-US" altLang="ko-KR" sz="1500" b="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500" b="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출발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459664"/>
                  </a:ext>
                </a:extLst>
              </a:tr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STT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계획시각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9:05</a:t>
                      </a:r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06977"/>
                  </a:ext>
                </a:extLst>
              </a:tr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rgbClr val="10B2E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DLY</a:t>
                      </a:r>
                      <a:endParaRPr lang="ko-KR" altLang="en-US" sz="1500" b="1" dirty="0">
                        <a:solidFill>
                          <a:srgbClr val="10B2E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>
                          <a:solidFill>
                            <a:srgbClr val="10B2E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지연여부</a:t>
                      </a:r>
                      <a:endParaRPr lang="ko-KR" altLang="en-US" sz="1500" b="1" dirty="0">
                        <a:solidFill>
                          <a:srgbClr val="10B2E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dirty="0" smtClean="0">
                          <a:solidFill>
                            <a:srgbClr val="10B2E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문제</a:t>
                      </a:r>
                      <a:endParaRPr lang="ko-KR" altLang="en-US" sz="1500" b="1" kern="1200" dirty="0">
                        <a:solidFill>
                          <a:srgbClr val="10B2E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지연</a:t>
                      </a:r>
                      <a:r>
                        <a:rPr lang="ko-KR" altLang="en-US" sz="1500" b="1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500" b="1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1, </a:t>
                      </a:r>
                      <a:r>
                        <a:rPr lang="ko-KR" altLang="en-US" sz="1500" b="1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정상 </a:t>
                      </a:r>
                      <a:r>
                        <a:rPr lang="en-US" altLang="ko-KR" sz="1500" b="1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0</a:t>
                      </a:r>
                      <a:endParaRPr lang="ko-KR" altLang="en-US" sz="15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357133"/>
                  </a:ext>
                </a:extLst>
              </a:tr>
              <a:tr h="322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rgbClr val="10B2E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DLY_RATE</a:t>
                      </a:r>
                      <a:endParaRPr lang="ko-KR" altLang="en-US" sz="1500" b="1" dirty="0">
                        <a:solidFill>
                          <a:srgbClr val="10B2E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>
                          <a:solidFill>
                            <a:srgbClr val="10B2E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지연확률</a:t>
                      </a:r>
                      <a:endParaRPr lang="ko-KR" altLang="en-US" sz="1500" b="1" dirty="0">
                        <a:solidFill>
                          <a:srgbClr val="10B2E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kern="1200" dirty="0" smtClean="0">
                          <a:solidFill>
                            <a:srgbClr val="10B2E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문제</a:t>
                      </a:r>
                      <a:endParaRPr lang="ko-KR" altLang="en-US" sz="1500" b="1" kern="1200" dirty="0">
                        <a:solidFill>
                          <a:srgbClr val="10B2E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소수점 셋째자리에서 반올림</a:t>
                      </a:r>
                      <a:endParaRPr lang="ko-KR" altLang="en-US" sz="15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5188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83281" y="5409816"/>
            <a:ext cx="8970220" cy="652928"/>
          </a:xfrm>
          <a:prstGeom prst="rect">
            <a:avLst/>
          </a:prstGeom>
          <a:ln w="28575">
            <a:solidFill>
              <a:srgbClr val="346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/>
          <p:cNvGrpSpPr/>
          <p:nvPr/>
        </p:nvGrpSpPr>
        <p:grpSpPr>
          <a:xfrm>
            <a:off x="7223485" y="1837125"/>
            <a:ext cx="2122003" cy="367739"/>
            <a:chOff x="4347204" y="1867031"/>
            <a:chExt cx="5122196" cy="367739"/>
          </a:xfrm>
        </p:grpSpPr>
        <p:sp>
          <p:nvSpPr>
            <p:cNvPr id="126" name="양쪽 모서리가 둥근 사각형 125"/>
            <p:cNvSpPr/>
            <p:nvPr/>
          </p:nvSpPr>
          <p:spPr>
            <a:xfrm>
              <a:off x="4347204" y="1867031"/>
              <a:ext cx="5122196" cy="346807"/>
            </a:xfrm>
            <a:prstGeom prst="round2SameRect">
              <a:avLst/>
            </a:prstGeom>
            <a:solidFill>
              <a:srgbClr val="133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131597" y="1896216"/>
              <a:ext cx="1465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비고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99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016009" y="282178"/>
            <a:ext cx="23615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dirty="0" err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</a:rPr>
              <a:t>제공데이터</a:t>
            </a:r>
            <a:r>
              <a:rPr kumimoji="0" lang="en-US" altLang="ko-KR" sz="26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</a:rPr>
              <a:t>(1/2)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3356C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7075" y="28217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28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3AB7FF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  <a:endParaRPr kumimoji="0" lang="en-US" altLang="ko-KR" sz="28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3AB7FF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451530" y="1164659"/>
            <a:ext cx="5458087" cy="646331"/>
            <a:chOff x="451530" y="1238250"/>
            <a:chExt cx="5458087" cy="646331"/>
          </a:xfrm>
        </p:grpSpPr>
        <p:sp>
          <p:nvSpPr>
            <p:cNvPr id="77" name="TextBox 76"/>
            <p:cNvSpPr txBox="1"/>
            <p:nvPr/>
          </p:nvSpPr>
          <p:spPr>
            <a:xfrm>
              <a:off x="627402" y="1238250"/>
              <a:ext cx="5282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800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2017. 1. 1 ~ 2019. 6. 30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운항한 항공편의 </a:t>
              </a:r>
              <a:r>
                <a:rPr lang="ko-KR" altLang="en-US" sz="18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실적데이터</a:t>
              </a:r>
              <a:endPara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파일명 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AFSNT.CSV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제공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51530" y="1349892"/>
              <a:ext cx="192316" cy="165100"/>
              <a:chOff x="451530" y="1340644"/>
              <a:chExt cx="192316" cy="165100"/>
            </a:xfrm>
          </p:grpSpPr>
          <p:sp>
            <p:nvSpPr>
              <p:cNvPr id="79" name="Freeform 5"/>
              <p:cNvSpPr>
                <a:spLocks/>
              </p:cNvSpPr>
              <p:nvPr/>
            </p:nvSpPr>
            <p:spPr bwMode="auto">
              <a:xfrm>
                <a:off x="451530" y="1340644"/>
                <a:ext cx="192316" cy="165100"/>
              </a:xfrm>
              <a:custGeom>
                <a:avLst/>
                <a:gdLst>
                  <a:gd name="T0" fmla="*/ 572 w 671"/>
                  <a:gd name="T1" fmla="*/ 354 h 580"/>
                  <a:gd name="T2" fmla="*/ 414 w 671"/>
                  <a:gd name="T3" fmla="*/ 354 h 580"/>
                  <a:gd name="T4" fmla="*/ 290 w 671"/>
                  <a:gd name="T5" fmla="*/ 430 h 580"/>
                  <a:gd name="T6" fmla="*/ 150 w 671"/>
                  <a:gd name="T7" fmla="*/ 290 h 580"/>
                  <a:gd name="T8" fmla="*/ 290 w 671"/>
                  <a:gd name="T9" fmla="*/ 150 h 580"/>
                  <a:gd name="T10" fmla="*/ 414 w 671"/>
                  <a:gd name="T11" fmla="*/ 226 h 580"/>
                  <a:gd name="T12" fmla="*/ 566 w 671"/>
                  <a:gd name="T13" fmla="*/ 226 h 580"/>
                  <a:gd name="T14" fmla="*/ 572 w 671"/>
                  <a:gd name="T15" fmla="*/ 226 h 580"/>
                  <a:gd name="T16" fmla="*/ 671 w 671"/>
                  <a:gd name="T17" fmla="*/ 226 h 580"/>
                  <a:gd name="T18" fmla="*/ 564 w 671"/>
                  <a:gd name="T19" fmla="*/ 195 h 580"/>
                  <a:gd name="T20" fmla="*/ 296 w 671"/>
                  <a:gd name="T21" fmla="*/ 0 h 580"/>
                  <a:gd name="T22" fmla="*/ 290 w 671"/>
                  <a:gd name="T23" fmla="*/ 0 h 580"/>
                  <a:gd name="T24" fmla="*/ 0 w 671"/>
                  <a:gd name="T25" fmla="*/ 290 h 580"/>
                  <a:gd name="T26" fmla="*/ 290 w 671"/>
                  <a:gd name="T27" fmla="*/ 580 h 580"/>
                  <a:gd name="T28" fmla="*/ 296 w 671"/>
                  <a:gd name="T29" fmla="*/ 580 h 580"/>
                  <a:gd name="T30" fmla="*/ 564 w 671"/>
                  <a:gd name="T31" fmla="*/ 384 h 580"/>
                  <a:gd name="T32" fmla="*/ 671 w 671"/>
                  <a:gd name="T33" fmla="*/ 354 h 580"/>
                  <a:gd name="T34" fmla="*/ 572 w 671"/>
                  <a:gd name="T35" fmla="*/ 354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1" h="580">
                    <a:moveTo>
                      <a:pt x="572" y="354"/>
                    </a:moveTo>
                    <a:cubicBezTo>
                      <a:pt x="414" y="354"/>
                      <a:pt x="414" y="354"/>
                      <a:pt x="414" y="354"/>
                    </a:cubicBezTo>
                    <a:cubicBezTo>
                      <a:pt x="391" y="399"/>
                      <a:pt x="344" y="430"/>
                      <a:pt x="290" y="430"/>
                    </a:cubicBezTo>
                    <a:cubicBezTo>
                      <a:pt x="212" y="430"/>
                      <a:pt x="150" y="367"/>
                      <a:pt x="150" y="290"/>
                    </a:cubicBezTo>
                    <a:cubicBezTo>
                      <a:pt x="150" y="212"/>
                      <a:pt x="212" y="150"/>
                      <a:pt x="290" y="150"/>
                    </a:cubicBezTo>
                    <a:cubicBezTo>
                      <a:pt x="344" y="150"/>
                      <a:pt x="391" y="181"/>
                      <a:pt x="414" y="226"/>
                    </a:cubicBezTo>
                    <a:cubicBezTo>
                      <a:pt x="566" y="226"/>
                      <a:pt x="566" y="226"/>
                      <a:pt x="566" y="226"/>
                    </a:cubicBezTo>
                    <a:cubicBezTo>
                      <a:pt x="572" y="226"/>
                      <a:pt x="572" y="226"/>
                      <a:pt x="572" y="226"/>
                    </a:cubicBezTo>
                    <a:cubicBezTo>
                      <a:pt x="671" y="226"/>
                      <a:pt x="671" y="226"/>
                      <a:pt x="671" y="226"/>
                    </a:cubicBezTo>
                    <a:cubicBezTo>
                      <a:pt x="628" y="218"/>
                      <a:pt x="593" y="207"/>
                      <a:pt x="564" y="195"/>
                    </a:cubicBezTo>
                    <a:cubicBezTo>
                      <a:pt x="525" y="83"/>
                      <a:pt x="420" y="3"/>
                      <a:pt x="296" y="0"/>
                    </a:cubicBezTo>
                    <a:cubicBezTo>
                      <a:pt x="294" y="0"/>
                      <a:pt x="292" y="0"/>
                      <a:pt x="290" y="0"/>
                    </a:cubicBezTo>
                    <a:cubicBezTo>
                      <a:pt x="129" y="0"/>
                      <a:pt x="0" y="130"/>
                      <a:pt x="0" y="290"/>
                    </a:cubicBezTo>
                    <a:cubicBezTo>
                      <a:pt x="0" y="450"/>
                      <a:pt x="129" y="580"/>
                      <a:pt x="290" y="580"/>
                    </a:cubicBezTo>
                    <a:cubicBezTo>
                      <a:pt x="292" y="580"/>
                      <a:pt x="294" y="580"/>
                      <a:pt x="296" y="580"/>
                    </a:cubicBezTo>
                    <a:cubicBezTo>
                      <a:pt x="420" y="577"/>
                      <a:pt x="525" y="496"/>
                      <a:pt x="564" y="384"/>
                    </a:cubicBezTo>
                    <a:cubicBezTo>
                      <a:pt x="593" y="372"/>
                      <a:pt x="628" y="361"/>
                      <a:pt x="671" y="354"/>
                    </a:cubicBezTo>
                    <a:lnTo>
                      <a:pt x="572" y="354"/>
                    </a:lnTo>
                    <a:close/>
                  </a:path>
                </a:pathLst>
              </a:custGeom>
              <a:solidFill>
                <a:srgbClr val="133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938" tIns="36969" rIns="73938" bIns="369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56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514353" y="1400176"/>
                <a:ext cx="45719" cy="45719"/>
              </a:xfrm>
              <a:prstGeom prst="ellipse">
                <a:avLst/>
              </a:prstGeom>
              <a:solidFill>
                <a:srgbClr val="10B2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583747" y="1736813"/>
            <a:ext cx="1983822" cy="295678"/>
            <a:chOff x="468215" y="1867031"/>
            <a:chExt cx="2051168" cy="367738"/>
          </a:xfrm>
        </p:grpSpPr>
        <p:sp>
          <p:nvSpPr>
            <p:cNvPr id="83" name="양쪽 모서리가 둥근 사각형 82"/>
            <p:cNvSpPr/>
            <p:nvPr/>
          </p:nvSpPr>
          <p:spPr>
            <a:xfrm>
              <a:off x="468215" y="1867031"/>
              <a:ext cx="2051168" cy="346807"/>
            </a:xfrm>
            <a:prstGeom prst="round2SameRect">
              <a:avLst/>
            </a:prstGeom>
            <a:solidFill>
              <a:srgbClr val="0253A0"/>
            </a:solidFill>
            <a:ln>
              <a:solidFill>
                <a:srgbClr val="025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103312" y="1896215"/>
              <a:ext cx="7809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</a:rPr>
                <a:t>컬럼</a:t>
              </a:r>
              <a:r>
                <a:rPr kumimoji="0" lang="en-US" altLang="ko-KR" sz="16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ID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811406" y="1753515"/>
            <a:ext cx="1738094" cy="278976"/>
            <a:chOff x="2683100" y="1867031"/>
            <a:chExt cx="1461636" cy="346965"/>
          </a:xfrm>
        </p:grpSpPr>
        <p:sp>
          <p:nvSpPr>
            <p:cNvPr id="86" name="양쪽 모서리가 둥근 사각형 85"/>
            <p:cNvSpPr/>
            <p:nvPr/>
          </p:nvSpPr>
          <p:spPr>
            <a:xfrm>
              <a:off x="2683100" y="1867031"/>
              <a:ext cx="1461636" cy="346807"/>
            </a:xfrm>
            <a:prstGeom prst="round2SameRect">
              <a:avLst/>
            </a:prstGeom>
            <a:solidFill>
              <a:srgbClr val="10B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05758" y="1875442"/>
              <a:ext cx="616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컬럼명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4775910" y="1744459"/>
            <a:ext cx="2265322" cy="288032"/>
            <a:chOff x="4347204" y="1867031"/>
            <a:chExt cx="5122196" cy="358228"/>
          </a:xfrm>
        </p:grpSpPr>
        <p:sp>
          <p:nvSpPr>
            <p:cNvPr id="89" name="양쪽 모서리가 둥근 사각형 88"/>
            <p:cNvSpPr/>
            <p:nvPr/>
          </p:nvSpPr>
          <p:spPr>
            <a:xfrm>
              <a:off x="4347204" y="1867031"/>
              <a:ext cx="5122196" cy="346807"/>
            </a:xfrm>
            <a:prstGeom prst="round2SameRect">
              <a:avLst/>
            </a:prstGeom>
            <a:solidFill>
              <a:srgbClr val="2FC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31596" y="1886705"/>
              <a:ext cx="1465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예시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591773"/>
              </p:ext>
            </p:extLst>
          </p:nvPr>
        </p:nvGraphicFramePr>
        <p:xfrm>
          <a:off x="477004" y="2024844"/>
          <a:ext cx="8976496" cy="440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6533">
                  <a:extLst>
                    <a:ext uri="{9D8B030D-6E8A-4147-A177-3AD203B41FA5}">
                      <a16:colId xmlns:a16="http://schemas.microsoft.com/office/drawing/2014/main" val="1229182016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311752876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520111439"/>
                    </a:ext>
                  </a:extLst>
                </a:gridCol>
                <a:gridCol w="2331471">
                  <a:extLst>
                    <a:ext uri="{9D8B030D-6E8A-4147-A177-3AD203B41FA5}">
                      <a16:colId xmlns:a16="http://schemas.microsoft.com/office/drawing/2014/main" val="690504008"/>
                    </a:ext>
                  </a:extLst>
                </a:gridCol>
              </a:tblGrid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SDT_YY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연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2017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206759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SDT_MM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00959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SDT_DD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393162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SDT_DY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요일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34464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ARP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공항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ARP2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673981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ODP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상대공항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ARP3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327725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FLO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항공사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H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448677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FLT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편명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H1505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항공노선의 고유번호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17489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REG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등록기호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SEw4MDg3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항공기의 고유번호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84240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AOD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출도착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 :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도착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D :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출발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459664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IRR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부정기편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Y: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부정기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N: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정기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06977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STT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계획시각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9:10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5448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ATT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실제시각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9:50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819294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DLY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지연여부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지연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Y,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정상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N </a:t>
                      </a:r>
                      <a:endParaRPr lang="ko-KR" altLang="en-US" sz="1100" b="0" kern="120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366088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DRR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지연사유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C02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01800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CNL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결항여부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결항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Y,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정상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N </a:t>
                      </a:r>
                      <a:endParaRPr lang="ko-KR" altLang="en-US" sz="1100" b="0" kern="120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357133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CNR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결항사유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51884"/>
                  </a:ext>
                </a:extLst>
              </a:tr>
            </a:tbl>
          </a:graphicData>
        </a:graphic>
      </p:graphicFrame>
      <p:grpSp>
        <p:nvGrpSpPr>
          <p:cNvPr id="125" name="그룹 124"/>
          <p:cNvGrpSpPr/>
          <p:nvPr/>
        </p:nvGrpSpPr>
        <p:grpSpPr>
          <a:xfrm>
            <a:off x="7223485" y="1736812"/>
            <a:ext cx="2122003" cy="295679"/>
            <a:chOff x="4347204" y="1867031"/>
            <a:chExt cx="5122196" cy="367739"/>
          </a:xfrm>
        </p:grpSpPr>
        <p:sp>
          <p:nvSpPr>
            <p:cNvPr id="126" name="양쪽 모서리가 둥근 사각형 125"/>
            <p:cNvSpPr/>
            <p:nvPr/>
          </p:nvSpPr>
          <p:spPr>
            <a:xfrm>
              <a:off x="4347204" y="1867031"/>
              <a:ext cx="5122196" cy="346807"/>
            </a:xfrm>
            <a:prstGeom prst="round2SameRect">
              <a:avLst/>
            </a:prstGeom>
            <a:solidFill>
              <a:srgbClr val="133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131597" y="1896216"/>
              <a:ext cx="1465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비고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14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1016009" y="282178"/>
            <a:ext cx="23615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2060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dirty="0" err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</a:rPr>
              <a:t>제공데이터</a:t>
            </a:r>
            <a:r>
              <a:rPr kumimoji="0" lang="en-US" altLang="ko-KR" sz="260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13356C"/>
                </a:solidFill>
              </a:rPr>
              <a:t>(2/2)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13356C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7075" y="282178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28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3AB7FF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  <a:endParaRPr kumimoji="0" lang="en-US" altLang="ko-KR" sz="2800" b="1" i="0" u="none" strike="noStrike" kern="1200" cap="none" spc="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3AB7FF"/>
              </a:solidFill>
              <a:effectLst/>
              <a:uLnTx/>
              <a:uFillTx/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451530" y="1164659"/>
            <a:ext cx="5624800" cy="646331"/>
            <a:chOff x="451530" y="1238250"/>
            <a:chExt cx="5624800" cy="646331"/>
          </a:xfrm>
        </p:grpSpPr>
        <p:sp>
          <p:nvSpPr>
            <p:cNvPr id="77" name="TextBox 76"/>
            <p:cNvSpPr txBox="1"/>
            <p:nvPr/>
          </p:nvSpPr>
          <p:spPr>
            <a:xfrm>
              <a:off x="627402" y="1238250"/>
              <a:ext cx="54489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800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2019. 7. 1 ~ 2019. </a:t>
              </a:r>
              <a:r>
                <a:rPr lang="en-US" altLang="ko-KR" sz="1800" u="sng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9</a:t>
              </a:r>
              <a:r>
                <a:rPr lang="en-US" altLang="ko-KR" sz="1800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30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 포함된 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2019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</a:t>
              </a:r>
              <a:r>
                <a:rPr lang="ko-KR" altLang="en-US" sz="18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하계스케줄</a:t>
              </a:r>
              <a:endPara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파일명 </a:t>
              </a:r>
              <a:r>
                <a:rPr lang="en-US" altLang="ko-KR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SFSNT.CSV </a:t>
              </a:r>
              <a:r>
                <a:rPr lang="ko-KR" altLang="en-US" sz="1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제공</a:t>
              </a:r>
              <a:endPara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51530" y="1349892"/>
              <a:ext cx="192316" cy="165100"/>
              <a:chOff x="451530" y="1340644"/>
              <a:chExt cx="192316" cy="165100"/>
            </a:xfrm>
          </p:grpSpPr>
          <p:sp>
            <p:nvSpPr>
              <p:cNvPr id="79" name="Freeform 5"/>
              <p:cNvSpPr>
                <a:spLocks/>
              </p:cNvSpPr>
              <p:nvPr/>
            </p:nvSpPr>
            <p:spPr bwMode="auto">
              <a:xfrm>
                <a:off x="451530" y="1340644"/>
                <a:ext cx="192316" cy="165100"/>
              </a:xfrm>
              <a:custGeom>
                <a:avLst/>
                <a:gdLst>
                  <a:gd name="T0" fmla="*/ 572 w 671"/>
                  <a:gd name="T1" fmla="*/ 354 h 580"/>
                  <a:gd name="T2" fmla="*/ 414 w 671"/>
                  <a:gd name="T3" fmla="*/ 354 h 580"/>
                  <a:gd name="T4" fmla="*/ 290 w 671"/>
                  <a:gd name="T5" fmla="*/ 430 h 580"/>
                  <a:gd name="T6" fmla="*/ 150 w 671"/>
                  <a:gd name="T7" fmla="*/ 290 h 580"/>
                  <a:gd name="T8" fmla="*/ 290 w 671"/>
                  <a:gd name="T9" fmla="*/ 150 h 580"/>
                  <a:gd name="T10" fmla="*/ 414 w 671"/>
                  <a:gd name="T11" fmla="*/ 226 h 580"/>
                  <a:gd name="T12" fmla="*/ 566 w 671"/>
                  <a:gd name="T13" fmla="*/ 226 h 580"/>
                  <a:gd name="T14" fmla="*/ 572 w 671"/>
                  <a:gd name="T15" fmla="*/ 226 h 580"/>
                  <a:gd name="T16" fmla="*/ 671 w 671"/>
                  <a:gd name="T17" fmla="*/ 226 h 580"/>
                  <a:gd name="T18" fmla="*/ 564 w 671"/>
                  <a:gd name="T19" fmla="*/ 195 h 580"/>
                  <a:gd name="T20" fmla="*/ 296 w 671"/>
                  <a:gd name="T21" fmla="*/ 0 h 580"/>
                  <a:gd name="T22" fmla="*/ 290 w 671"/>
                  <a:gd name="T23" fmla="*/ 0 h 580"/>
                  <a:gd name="T24" fmla="*/ 0 w 671"/>
                  <a:gd name="T25" fmla="*/ 290 h 580"/>
                  <a:gd name="T26" fmla="*/ 290 w 671"/>
                  <a:gd name="T27" fmla="*/ 580 h 580"/>
                  <a:gd name="T28" fmla="*/ 296 w 671"/>
                  <a:gd name="T29" fmla="*/ 580 h 580"/>
                  <a:gd name="T30" fmla="*/ 564 w 671"/>
                  <a:gd name="T31" fmla="*/ 384 h 580"/>
                  <a:gd name="T32" fmla="*/ 671 w 671"/>
                  <a:gd name="T33" fmla="*/ 354 h 580"/>
                  <a:gd name="T34" fmla="*/ 572 w 671"/>
                  <a:gd name="T35" fmla="*/ 354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1" h="580">
                    <a:moveTo>
                      <a:pt x="572" y="354"/>
                    </a:moveTo>
                    <a:cubicBezTo>
                      <a:pt x="414" y="354"/>
                      <a:pt x="414" y="354"/>
                      <a:pt x="414" y="354"/>
                    </a:cubicBezTo>
                    <a:cubicBezTo>
                      <a:pt x="391" y="399"/>
                      <a:pt x="344" y="430"/>
                      <a:pt x="290" y="430"/>
                    </a:cubicBezTo>
                    <a:cubicBezTo>
                      <a:pt x="212" y="430"/>
                      <a:pt x="150" y="367"/>
                      <a:pt x="150" y="290"/>
                    </a:cubicBezTo>
                    <a:cubicBezTo>
                      <a:pt x="150" y="212"/>
                      <a:pt x="212" y="150"/>
                      <a:pt x="290" y="150"/>
                    </a:cubicBezTo>
                    <a:cubicBezTo>
                      <a:pt x="344" y="150"/>
                      <a:pt x="391" y="181"/>
                      <a:pt x="414" y="226"/>
                    </a:cubicBezTo>
                    <a:cubicBezTo>
                      <a:pt x="566" y="226"/>
                      <a:pt x="566" y="226"/>
                      <a:pt x="566" y="226"/>
                    </a:cubicBezTo>
                    <a:cubicBezTo>
                      <a:pt x="572" y="226"/>
                      <a:pt x="572" y="226"/>
                      <a:pt x="572" y="226"/>
                    </a:cubicBezTo>
                    <a:cubicBezTo>
                      <a:pt x="671" y="226"/>
                      <a:pt x="671" y="226"/>
                      <a:pt x="671" y="226"/>
                    </a:cubicBezTo>
                    <a:cubicBezTo>
                      <a:pt x="628" y="218"/>
                      <a:pt x="593" y="207"/>
                      <a:pt x="564" y="195"/>
                    </a:cubicBezTo>
                    <a:cubicBezTo>
                      <a:pt x="525" y="83"/>
                      <a:pt x="420" y="3"/>
                      <a:pt x="296" y="0"/>
                    </a:cubicBezTo>
                    <a:cubicBezTo>
                      <a:pt x="294" y="0"/>
                      <a:pt x="292" y="0"/>
                      <a:pt x="290" y="0"/>
                    </a:cubicBezTo>
                    <a:cubicBezTo>
                      <a:pt x="129" y="0"/>
                      <a:pt x="0" y="130"/>
                      <a:pt x="0" y="290"/>
                    </a:cubicBezTo>
                    <a:cubicBezTo>
                      <a:pt x="0" y="450"/>
                      <a:pt x="129" y="580"/>
                      <a:pt x="290" y="580"/>
                    </a:cubicBezTo>
                    <a:cubicBezTo>
                      <a:pt x="292" y="580"/>
                      <a:pt x="294" y="580"/>
                      <a:pt x="296" y="580"/>
                    </a:cubicBezTo>
                    <a:cubicBezTo>
                      <a:pt x="420" y="577"/>
                      <a:pt x="525" y="496"/>
                      <a:pt x="564" y="384"/>
                    </a:cubicBezTo>
                    <a:cubicBezTo>
                      <a:pt x="593" y="372"/>
                      <a:pt x="628" y="361"/>
                      <a:pt x="671" y="354"/>
                    </a:cubicBezTo>
                    <a:lnTo>
                      <a:pt x="572" y="354"/>
                    </a:lnTo>
                    <a:close/>
                  </a:path>
                </a:pathLst>
              </a:custGeom>
              <a:solidFill>
                <a:srgbClr val="133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938" tIns="36969" rIns="73938" bIns="369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56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514353" y="1400176"/>
                <a:ext cx="45719" cy="45719"/>
              </a:xfrm>
              <a:prstGeom prst="ellipse">
                <a:avLst/>
              </a:prstGeom>
              <a:solidFill>
                <a:srgbClr val="10B2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583747" y="1736813"/>
            <a:ext cx="1983822" cy="295678"/>
            <a:chOff x="468215" y="1867031"/>
            <a:chExt cx="2051168" cy="367738"/>
          </a:xfrm>
        </p:grpSpPr>
        <p:sp>
          <p:nvSpPr>
            <p:cNvPr id="83" name="양쪽 모서리가 둥근 사각형 82"/>
            <p:cNvSpPr/>
            <p:nvPr/>
          </p:nvSpPr>
          <p:spPr>
            <a:xfrm>
              <a:off x="468215" y="1867031"/>
              <a:ext cx="2051168" cy="346807"/>
            </a:xfrm>
            <a:prstGeom prst="round2SameRect">
              <a:avLst/>
            </a:prstGeom>
            <a:solidFill>
              <a:srgbClr val="0253A0"/>
            </a:solidFill>
            <a:ln>
              <a:solidFill>
                <a:srgbClr val="025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103312" y="1896215"/>
              <a:ext cx="7809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</a:rPr>
                <a:t>컬럼</a:t>
              </a:r>
              <a:r>
                <a:rPr kumimoji="0" lang="en-US" altLang="ko-KR" sz="16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ID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811406" y="1753515"/>
            <a:ext cx="1738094" cy="278976"/>
            <a:chOff x="2683100" y="1867031"/>
            <a:chExt cx="1461636" cy="346965"/>
          </a:xfrm>
        </p:grpSpPr>
        <p:sp>
          <p:nvSpPr>
            <p:cNvPr id="86" name="양쪽 모서리가 둥근 사각형 85"/>
            <p:cNvSpPr/>
            <p:nvPr/>
          </p:nvSpPr>
          <p:spPr>
            <a:xfrm>
              <a:off x="2683100" y="1867031"/>
              <a:ext cx="1461636" cy="346807"/>
            </a:xfrm>
            <a:prstGeom prst="round2SameRect">
              <a:avLst/>
            </a:prstGeom>
            <a:solidFill>
              <a:srgbClr val="10B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05758" y="1875442"/>
              <a:ext cx="616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컬럼명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4775910" y="1744459"/>
            <a:ext cx="2265322" cy="288032"/>
            <a:chOff x="4347204" y="1867031"/>
            <a:chExt cx="5122196" cy="358228"/>
          </a:xfrm>
        </p:grpSpPr>
        <p:sp>
          <p:nvSpPr>
            <p:cNvPr id="89" name="양쪽 모서리가 둥근 사각형 88"/>
            <p:cNvSpPr/>
            <p:nvPr/>
          </p:nvSpPr>
          <p:spPr>
            <a:xfrm>
              <a:off x="4347204" y="1867031"/>
              <a:ext cx="5122196" cy="346807"/>
            </a:xfrm>
            <a:prstGeom prst="round2SameRect">
              <a:avLst/>
            </a:prstGeom>
            <a:solidFill>
              <a:srgbClr val="2FC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31596" y="1886705"/>
              <a:ext cx="1465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예시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1668"/>
              </p:ext>
            </p:extLst>
          </p:nvPr>
        </p:nvGraphicFramePr>
        <p:xfrm>
          <a:off x="477004" y="2024844"/>
          <a:ext cx="8976496" cy="43796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6533">
                  <a:extLst>
                    <a:ext uri="{9D8B030D-6E8A-4147-A177-3AD203B41FA5}">
                      <a16:colId xmlns:a16="http://schemas.microsoft.com/office/drawing/2014/main" val="1229182016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311752876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520111439"/>
                    </a:ext>
                  </a:extLst>
                </a:gridCol>
                <a:gridCol w="2331471">
                  <a:extLst>
                    <a:ext uri="{9D8B030D-6E8A-4147-A177-3AD203B41FA5}">
                      <a16:colId xmlns:a16="http://schemas.microsoft.com/office/drawing/2014/main" val="690504008"/>
                    </a:ext>
                  </a:extLst>
                </a:gridCol>
              </a:tblGrid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SSC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시즌코드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S19 : 19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년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하계스케줄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206759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편명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A1915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00959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ORG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공항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ARP1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393162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상대공항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ARP3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34464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출발시각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7:55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673981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도착시각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9:05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327725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FLO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항공사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448677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MON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일때 운항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17489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일때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운항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084240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WED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일때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운항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459664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THU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목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일때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운항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306977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FRI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금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일때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운항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5448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일때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운항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819294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SUN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일때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운항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366088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FSD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시작일자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20190331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01800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종료일자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20191026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357133"/>
                  </a:ext>
                </a:extLst>
              </a:tr>
              <a:tr h="257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IRR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부정기편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Y: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부정기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N: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정기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1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51884"/>
                  </a:ext>
                </a:extLst>
              </a:tr>
            </a:tbl>
          </a:graphicData>
        </a:graphic>
      </p:graphicFrame>
      <p:grpSp>
        <p:nvGrpSpPr>
          <p:cNvPr id="125" name="그룹 124"/>
          <p:cNvGrpSpPr/>
          <p:nvPr/>
        </p:nvGrpSpPr>
        <p:grpSpPr>
          <a:xfrm>
            <a:off x="7223485" y="1736812"/>
            <a:ext cx="2122003" cy="295679"/>
            <a:chOff x="4347204" y="1867031"/>
            <a:chExt cx="5122196" cy="367739"/>
          </a:xfrm>
        </p:grpSpPr>
        <p:sp>
          <p:nvSpPr>
            <p:cNvPr id="126" name="양쪽 모서리가 둥근 사각형 125"/>
            <p:cNvSpPr/>
            <p:nvPr/>
          </p:nvSpPr>
          <p:spPr>
            <a:xfrm>
              <a:off x="4347204" y="1867031"/>
              <a:ext cx="5122196" cy="346807"/>
            </a:xfrm>
            <a:prstGeom prst="round2SameRect">
              <a:avLst/>
            </a:prstGeom>
            <a:solidFill>
              <a:srgbClr val="1335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131597" y="1896216"/>
              <a:ext cx="1465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비고</a:t>
              </a:r>
              <a:endParaRPr kumimoji="0" lang="en-US" altLang="ko-KR" sz="1600" b="1" i="0" u="none" strike="noStrike" kern="120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1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11693</TotalTime>
  <Words>876</Words>
  <Application>Microsoft Office PowerPoint</Application>
  <PresentationFormat>A4 용지(210x297mm)</PresentationFormat>
  <Paragraphs>381</Paragraphs>
  <Slides>13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Rix모던고딕 B</vt:lpstr>
      <vt:lpstr>나눔바른고딕</vt:lpstr>
      <vt:lpstr>Arial</vt:lpstr>
      <vt:lpstr>Calibri Light</vt:lpstr>
      <vt:lpstr>굴림</vt:lpstr>
      <vt:lpstr>Rix모던고딕 EB</vt:lpstr>
      <vt:lpstr>Rix모던고딕 M</vt:lpstr>
      <vt:lpstr>맑은 고딕</vt:lpstr>
      <vt:lpstr>Calibri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YHY</dc:creator>
  <cp:lastModifiedBy>YHY</cp:lastModifiedBy>
  <cp:revision>1059</cp:revision>
  <cp:lastPrinted>2017-12-21T02:30:34Z</cp:lastPrinted>
  <dcterms:created xsi:type="dcterms:W3CDTF">2014-10-05T09:46:16Z</dcterms:created>
  <dcterms:modified xsi:type="dcterms:W3CDTF">2019-07-16T08:15:09Z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5A54E7EBD3244599A6D58415F73C2810E71AEF24A6ED10B79F9C67A2C9E9A9CD</vt:lpwstr>
  </property>
  <property fmtid="{D5CDD505-2E9C-101B-9397-08002B2CF9AE}" pid="2" name="NSCPROP">
    <vt:lpwstr>NSCCustomProperty</vt:lpwstr>
  </property>
  <property fmtid="{D5CDD505-2E9C-101B-9397-08002B2CF9AE}" pid="3" name="NSCPROP_SA">
    <vt:lpwstr>\\70.50.164.10\DesignWork\☆ 4팀_오혜란책임\20170529_한국공항공사 Smart-Airport 마스터플랜 수립\요약서겸설명회\디자인요청_v3.0_[한국공항공사] 제안요약서_발표자료_20170604_김춘도_작업용.pptx</vt:lpwstr>
  </property>
</Properties>
</file>